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3" r:id="rId37"/>
    <p:sldId id="294" r:id="rId38"/>
    <p:sldId id="292" r:id="rId39"/>
    <p:sldId id="295" r:id="rId4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12" autoAdjust="0"/>
  </p:normalViewPr>
  <p:slideViewPr>
    <p:cSldViewPr>
      <p:cViewPr varScale="1">
        <p:scale>
          <a:sx n="80" d="100"/>
          <a:sy n="80" d="100"/>
        </p:scale>
        <p:origin x="-1584"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ru-RU" smtClean="0"/>
              <a:t>Образец заголовка</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7" name="Date Placeholder 6"/>
          <p:cNvSpPr>
            <a:spLocks noGrp="1"/>
          </p:cNvSpPr>
          <p:nvPr>
            <p:ph type="dt" sz="half" idx="10"/>
          </p:nvPr>
        </p:nvSpPr>
        <p:spPr/>
        <p:txBody>
          <a:bodyPr/>
          <a:lstStyle/>
          <a:p>
            <a:fld id="{6199FEE0-FB2F-42D7-ABE7-E43AC4B6339F}" type="datetimeFigureOut">
              <a:rPr lang="ru-RU" smtClean="0"/>
              <a:t>18.03.2024</a:t>
            </a:fld>
            <a:endParaRPr lang="ru-RU"/>
          </a:p>
        </p:txBody>
      </p:sp>
      <p:sp>
        <p:nvSpPr>
          <p:cNvPr id="8" name="Slide Number Placeholder 7"/>
          <p:cNvSpPr>
            <a:spLocks noGrp="1"/>
          </p:cNvSpPr>
          <p:nvPr>
            <p:ph type="sldNum" sz="quarter" idx="11"/>
          </p:nvPr>
        </p:nvSpPr>
        <p:spPr/>
        <p:txBody>
          <a:bodyPr/>
          <a:lstStyle/>
          <a:p>
            <a:fld id="{8DDBB483-7648-49B3-82C6-8BE623384EAE}" type="slidenum">
              <a:rPr lang="ru-RU" smtClean="0"/>
              <a:t>‹#›</a:t>
            </a:fld>
            <a:endParaRPr lang="ru-RU"/>
          </a:p>
        </p:txBody>
      </p:sp>
      <p:sp>
        <p:nvSpPr>
          <p:cNvPr id="9" name="Footer Placeholder 8"/>
          <p:cNvSpPr>
            <a:spLocks noGrp="1"/>
          </p:cNvSpPr>
          <p:nvPr>
            <p:ph type="ftr" sz="quarter" idx="12"/>
          </p:nvPr>
        </p:nvSpPr>
        <p:spPr/>
        <p:txBody>
          <a:bodyPr/>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6199FEE0-FB2F-42D7-ABE7-E43AC4B6339F}" type="datetimeFigureOut">
              <a:rPr lang="ru-RU" smtClean="0"/>
              <a:t>18.03.2024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DDBB483-7648-49B3-82C6-8BE623384EAE}"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6199FEE0-FB2F-42D7-ABE7-E43AC4B6339F}" type="datetimeFigureOut">
              <a:rPr lang="ru-RU" smtClean="0"/>
              <a:t>18.03.2024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DDBB483-7648-49B3-82C6-8BE623384EAE}"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4" name="Date Placeholder 3"/>
          <p:cNvSpPr>
            <a:spLocks noGrp="1"/>
          </p:cNvSpPr>
          <p:nvPr>
            <p:ph type="dt" sz="half" idx="10"/>
          </p:nvPr>
        </p:nvSpPr>
        <p:spPr/>
        <p:txBody>
          <a:bodyPr/>
          <a:lstStyle/>
          <a:p>
            <a:fld id="{6199FEE0-FB2F-42D7-ABE7-E43AC4B6339F}" type="datetimeFigureOut">
              <a:rPr lang="ru-RU" smtClean="0"/>
              <a:t>18.03.2024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DDBB483-7648-49B3-82C6-8BE623384EAE}"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ru-RU" smtClean="0"/>
              <a:t>Образец заголовка</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6199FEE0-FB2F-42D7-ABE7-E43AC4B6339F}" type="datetimeFigureOut">
              <a:rPr lang="ru-RU" smtClean="0"/>
              <a:t>18.03.2024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DDBB483-7648-49B3-82C6-8BE623384EAE}" type="slidenum">
              <a:rPr lang="ru-RU" smtClean="0"/>
              <a:t>‹#›</a:t>
            </a:fld>
            <a:endParaRPr lang="ru-RU"/>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5" name="Date Placeholder 4"/>
          <p:cNvSpPr>
            <a:spLocks noGrp="1"/>
          </p:cNvSpPr>
          <p:nvPr>
            <p:ph type="dt" sz="half" idx="10"/>
          </p:nvPr>
        </p:nvSpPr>
        <p:spPr/>
        <p:txBody>
          <a:bodyPr/>
          <a:lstStyle/>
          <a:p>
            <a:fld id="{6199FEE0-FB2F-42D7-ABE7-E43AC4B6339F}" type="datetimeFigureOut">
              <a:rPr lang="ru-RU" smtClean="0"/>
              <a:t>18.03.2024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DDBB483-7648-49B3-82C6-8BE623384EAE}" type="slidenum">
              <a:rPr lang="ru-RU" smtClean="0"/>
              <a:t>‹#›</a:t>
            </a:fld>
            <a:endParaRPr lang="ru-RU"/>
          </a:p>
        </p:txBody>
      </p:sp>
      <p:sp>
        <p:nvSpPr>
          <p:cNvPr id="9" name="Content Placeholder 8"/>
          <p:cNvSpPr>
            <a:spLocks noGrp="1"/>
          </p:cNvSpPr>
          <p:nvPr>
            <p:ph sz="quarter" idx="13"/>
          </p:nvPr>
        </p:nvSpPr>
        <p:spPr>
          <a:xfrm>
            <a:off x="365760" y="1600200"/>
            <a:ext cx="4041648" cy="452628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7" name="Date Placeholder 6"/>
          <p:cNvSpPr>
            <a:spLocks noGrp="1"/>
          </p:cNvSpPr>
          <p:nvPr>
            <p:ph type="dt" sz="half" idx="10"/>
          </p:nvPr>
        </p:nvSpPr>
        <p:spPr/>
        <p:txBody>
          <a:bodyPr/>
          <a:lstStyle/>
          <a:p>
            <a:fld id="{6199FEE0-FB2F-42D7-ABE7-E43AC4B6339F}" type="datetimeFigureOut">
              <a:rPr lang="ru-RU" smtClean="0"/>
              <a:t>18.03.2024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8DDBB483-7648-49B3-82C6-8BE623384EAE}" type="slidenum">
              <a:rPr lang="ru-RU" smtClean="0"/>
              <a:t>‹#›</a:t>
            </a:fld>
            <a:endParaRPr lang="ru-RU"/>
          </a:p>
        </p:txBody>
      </p:sp>
      <p:sp>
        <p:nvSpPr>
          <p:cNvPr id="11" name="Content Placeholder 10"/>
          <p:cNvSpPr>
            <a:spLocks noGrp="1"/>
          </p:cNvSpPr>
          <p:nvPr>
            <p:ph sz="quarter" idx="13"/>
          </p:nvPr>
        </p:nvSpPr>
        <p:spPr>
          <a:xfrm>
            <a:off x="457200" y="2212848"/>
            <a:ext cx="4041648" cy="391363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6199FEE0-FB2F-42D7-ABE7-E43AC4B6339F}" type="datetimeFigureOut">
              <a:rPr lang="ru-RU" smtClean="0"/>
              <a:t>18.03.2024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8DDBB483-7648-49B3-82C6-8BE623384EAE}"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99FEE0-FB2F-42D7-ABE7-E43AC4B6339F}" type="datetimeFigureOut">
              <a:rPr lang="ru-RU" smtClean="0"/>
              <a:t>18.03.2024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8DDBB483-7648-49B3-82C6-8BE623384EAE}"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6199FEE0-FB2F-42D7-ABE7-E43AC4B6339F}" type="datetimeFigureOut">
              <a:rPr lang="ru-RU" smtClean="0"/>
              <a:t>18.03.2024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DDBB483-7648-49B3-82C6-8BE623384EAE}"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ru-RU" smtClean="0"/>
              <a:t>Образец заголовка</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6199FEE0-FB2F-42D7-ABE7-E43AC4B6339F}" type="datetimeFigureOut">
              <a:rPr lang="ru-RU" smtClean="0"/>
              <a:t>18.03.2024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DDBB483-7648-49B3-82C6-8BE623384EAE}"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6199FEE0-FB2F-42D7-ABE7-E43AC4B6339F}" type="datetimeFigureOut">
              <a:rPr lang="ru-RU" smtClean="0"/>
              <a:t>18.03.2024</a:t>
            </a:fld>
            <a:endParaRPr lang="ru-RU"/>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ru-RU"/>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8DDBB483-7648-49B3-82C6-8BE623384EAE}" type="slidenum">
              <a:rPr lang="ru-RU" smtClean="0"/>
              <a:t>‹#›</a:t>
            </a:fld>
            <a:endParaRPr lang="ru-RU"/>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r>
              <a:rPr lang="ru-RU" dirty="0" smtClean="0"/>
              <a:t>Летопись Горьковского районного суда Омской области</a:t>
            </a:r>
            <a:endParaRPr lang="ru-RU" dirty="0"/>
          </a:p>
        </p:txBody>
      </p:sp>
      <p:sp>
        <p:nvSpPr>
          <p:cNvPr id="3" name="Подзаголовок 2"/>
          <p:cNvSpPr>
            <a:spLocks noGrp="1"/>
          </p:cNvSpPr>
          <p:nvPr>
            <p:ph type="subTitle" idx="1"/>
          </p:nvPr>
        </p:nvSpPr>
        <p:spPr/>
        <p:txBody>
          <a:bodyPr>
            <a:normAutofit/>
          </a:bodyPr>
          <a:lstStyle/>
          <a:p>
            <a:r>
              <a:rPr lang="ru-RU" sz="3200" dirty="0" smtClean="0">
                <a:solidFill>
                  <a:schemeClr val="tx1"/>
                </a:solidFill>
              </a:rPr>
              <a:t>Прошлое и настоящее</a:t>
            </a:r>
            <a:endParaRPr lang="ru-RU" sz="3200" dirty="0">
              <a:solidFill>
                <a:schemeClr val="tx1"/>
              </a:solidFill>
            </a:endParaRPr>
          </a:p>
        </p:txBody>
      </p:sp>
    </p:spTree>
    <p:extLst>
      <p:ext uri="{BB962C8B-B14F-4D97-AF65-F5344CB8AC3E}">
        <p14:creationId xmlns:p14="http://schemas.microsoft.com/office/powerpoint/2010/main" val="3807644412"/>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404664"/>
            <a:ext cx="8229600" cy="5721499"/>
          </a:xfrm>
        </p:spPr>
        <p:txBody>
          <a:bodyPr>
            <a:normAutofit lnSpcReduction="10000"/>
          </a:bodyPr>
          <a:lstStyle/>
          <a:p>
            <a:pPr indent="552450" algn="just"/>
            <a:r>
              <a:rPr lang="ru-RU" dirty="0">
                <a:solidFill>
                  <a:schemeClr val="tx1">
                    <a:lumMod val="75000"/>
                    <a:lumOff val="25000"/>
                  </a:schemeClr>
                </a:solidFill>
                <a:latin typeface="Times New Roman" pitchFamily="18" charset="0"/>
                <a:cs typeface="Times New Roman" pitchFamily="18" charset="0"/>
              </a:rPr>
              <a:t>В начале 1906 года она выехала на станцию «Никитовка» Екатеринославской Губернии, где поступила на шахту </a:t>
            </a:r>
            <a:r>
              <a:rPr lang="ru-RU" dirty="0" err="1">
                <a:solidFill>
                  <a:schemeClr val="tx1">
                    <a:lumMod val="75000"/>
                    <a:lumOff val="25000"/>
                  </a:schemeClr>
                </a:solidFill>
                <a:latin typeface="Times New Roman" pitchFamily="18" charset="0"/>
                <a:cs typeface="Times New Roman" pitchFamily="18" charset="0"/>
              </a:rPr>
              <a:t>Фурса</a:t>
            </a:r>
            <a:r>
              <a:rPr lang="ru-RU" dirty="0">
                <a:solidFill>
                  <a:schemeClr val="tx1">
                    <a:lumMod val="75000"/>
                    <a:lumOff val="25000"/>
                  </a:schemeClr>
                </a:solidFill>
                <a:latin typeface="Times New Roman" pitchFamily="18" charset="0"/>
                <a:cs typeface="Times New Roman" pitchFamily="18" charset="0"/>
              </a:rPr>
              <a:t> и Авербаха на сортировку </a:t>
            </a:r>
            <a:r>
              <a:rPr lang="ru-RU" dirty="0" smtClean="0">
                <a:solidFill>
                  <a:schemeClr val="tx1">
                    <a:lumMod val="75000"/>
                    <a:lumOff val="25000"/>
                  </a:schemeClr>
                </a:solidFill>
                <a:latin typeface="Times New Roman" pitchFamily="18" charset="0"/>
                <a:cs typeface="Times New Roman" pitchFamily="18" charset="0"/>
              </a:rPr>
              <a:t>угля, там </a:t>
            </a:r>
            <a:r>
              <a:rPr lang="ru-RU" dirty="0">
                <a:solidFill>
                  <a:schemeClr val="tx1">
                    <a:lumMod val="75000"/>
                    <a:lumOff val="25000"/>
                  </a:schemeClr>
                </a:solidFill>
                <a:latin typeface="Times New Roman" pitchFamily="18" charset="0"/>
                <a:cs typeface="Times New Roman" pitchFamily="18" charset="0"/>
              </a:rPr>
              <a:t>вышла замуж за шахтера. В конце 1908 года в шахте оборвалась клеть, по которой спускали в шахту рабочих. Из-за этого произошло большое возмущение среди </a:t>
            </a:r>
            <a:r>
              <a:rPr lang="ru-RU" dirty="0" smtClean="0">
                <a:solidFill>
                  <a:schemeClr val="tx1">
                    <a:lumMod val="75000"/>
                    <a:lumOff val="25000"/>
                  </a:schemeClr>
                </a:solidFill>
                <a:latin typeface="Times New Roman" pitchFamily="18" charset="0"/>
                <a:cs typeface="Times New Roman" pitchFamily="18" charset="0"/>
              </a:rPr>
              <a:t>шахтеров, </a:t>
            </a:r>
            <a:r>
              <a:rPr lang="ru-RU" dirty="0">
                <a:solidFill>
                  <a:schemeClr val="tx1">
                    <a:lumMod val="75000"/>
                    <a:lumOff val="25000"/>
                  </a:schemeClr>
                </a:solidFill>
                <a:latin typeface="Times New Roman" pitchFamily="18" charset="0"/>
                <a:cs typeface="Times New Roman" pitchFamily="18" charset="0"/>
              </a:rPr>
              <a:t>многих покалечило и несколько человек погибли. Рабочие объявили забастовку требуя улучшения технической безопасности и обеспечения семей убитых и искалеченных. На усмирение были вызваны казаки, ее мужа признали зачинщиком </a:t>
            </a:r>
            <a:r>
              <a:rPr lang="ru-RU" dirty="0" smtClean="0">
                <a:solidFill>
                  <a:schemeClr val="tx1">
                    <a:lumMod val="75000"/>
                    <a:lumOff val="25000"/>
                  </a:schemeClr>
                </a:solidFill>
                <a:latin typeface="Times New Roman" pitchFamily="18" charset="0"/>
                <a:cs typeface="Times New Roman" pitchFamily="18" charset="0"/>
              </a:rPr>
              <a:t>забастовки </a:t>
            </a:r>
            <a:r>
              <a:rPr lang="ru-RU" dirty="0">
                <a:solidFill>
                  <a:schemeClr val="tx1">
                    <a:lumMod val="75000"/>
                    <a:lumOff val="25000"/>
                  </a:schemeClr>
                </a:solidFill>
                <a:latin typeface="Times New Roman" pitchFamily="18" charset="0"/>
                <a:cs typeface="Times New Roman" pitchFamily="18" charset="0"/>
              </a:rPr>
              <a:t>и он вынужден был бежать, с ним поехала и она. По дороге не доезжая г. Киева на ст. </a:t>
            </a:r>
            <a:r>
              <a:rPr lang="ru-RU" dirty="0" err="1">
                <a:solidFill>
                  <a:schemeClr val="tx1">
                    <a:lumMod val="75000"/>
                    <a:lumOff val="25000"/>
                  </a:schemeClr>
                </a:solidFill>
                <a:latin typeface="Times New Roman" pitchFamily="18" charset="0"/>
                <a:cs typeface="Times New Roman" pitchFamily="18" charset="0"/>
              </a:rPr>
              <a:t>Бахмань</a:t>
            </a:r>
            <a:r>
              <a:rPr lang="ru-RU" dirty="0">
                <a:solidFill>
                  <a:schemeClr val="tx1">
                    <a:lumMod val="75000"/>
                    <a:lumOff val="25000"/>
                  </a:schemeClr>
                </a:solidFill>
                <a:latin typeface="Times New Roman" pitchFamily="18" charset="0"/>
                <a:cs typeface="Times New Roman" pitchFamily="18" charset="0"/>
              </a:rPr>
              <a:t> их задержали жандармы при высадке из вагона ее мужу удалось скрыться, а </a:t>
            </a:r>
            <a:r>
              <a:rPr lang="ru-RU" dirty="0" smtClean="0">
                <a:solidFill>
                  <a:schemeClr val="tx1">
                    <a:lumMod val="75000"/>
                    <a:lumOff val="25000"/>
                  </a:schemeClr>
                </a:solidFill>
                <a:latin typeface="Times New Roman" pitchFamily="18" charset="0"/>
                <a:cs typeface="Times New Roman" pitchFamily="18" charset="0"/>
              </a:rPr>
              <a:t>ее отправили  обратно в </a:t>
            </a:r>
            <a:r>
              <a:rPr lang="ru-RU" dirty="0" err="1">
                <a:solidFill>
                  <a:schemeClr val="tx1">
                    <a:lumMod val="75000"/>
                    <a:lumOff val="25000"/>
                  </a:schemeClr>
                </a:solidFill>
                <a:latin typeface="Times New Roman" pitchFamily="18" charset="0"/>
                <a:cs typeface="Times New Roman" pitchFamily="18" charset="0"/>
              </a:rPr>
              <a:t>Конотопскую</a:t>
            </a:r>
            <a:r>
              <a:rPr lang="ru-RU" dirty="0">
                <a:solidFill>
                  <a:schemeClr val="tx1">
                    <a:lumMod val="75000"/>
                    <a:lumOff val="25000"/>
                  </a:schemeClr>
                </a:solidFill>
                <a:latin typeface="Times New Roman" pitchFamily="18" charset="0"/>
                <a:cs typeface="Times New Roman" pitchFamily="18" charset="0"/>
              </a:rPr>
              <a:t> тюрьму в г. Конотоп, Черниговской губернии. </a:t>
            </a:r>
          </a:p>
        </p:txBody>
      </p:sp>
    </p:spTree>
    <p:extLst>
      <p:ext uri="{BB962C8B-B14F-4D97-AF65-F5344CB8AC3E}">
        <p14:creationId xmlns:p14="http://schemas.microsoft.com/office/powerpoint/2010/main" val="298278976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404664"/>
            <a:ext cx="8229600" cy="5721499"/>
          </a:xfrm>
        </p:spPr>
        <p:txBody>
          <a:bodyPr>
            <a:normAutofit fontScale="92500" lnSpcReduction="10000"/>
          </a:bodyPr>
          <a:lstStyle/>
          <a:p>
            <a:pPr indent="552450" algn="just"/>
            <a:r>
              <a:rPr lang="ru-RU" dirty="0" smtClean="0">
                <a:solidFill>
                  <a:schemeClr val="tx1">
                    <a:lumMod val="75000"/>
                    <a:lumOff val="25000"/>
                  </a:schemeClr>
                </a:solidFill>
                <a:latin typeface="Times New Roman" pitchFamily="18" charset="0"/>
                <a:cs typeface="Times New Roman" pitchFamily="18" charset="0"/>
              </a:rPr>
              <a:t>Где </a:t>
            </a:r>
            <a:r>
              <a:rPr lang="ru-RU" dirty="0">
                <a:solidFill>
                  <a:schemeClr val="tx1">
                    <a:lumMod val="75000"/>
                    <a:lumOff val="25000"/>
                  </a:schemeClr>
                </a:solidFill>
                <a:latin typeface="Times New Roman" pitchFamily="18" charset="0"/>
                <a:cs typeface="Times New Roman" pitchFamily="18" charset="0"/>
              </a:rPr>
              <a:t>она просидела 1 год 3 месяца. В августе 1910 года выездной палатой она была осуждена к 1 году крепости, но ей засчитали срок предварительного заключения в срок отбытия наказания и она была выпущена</a:t>
            </a:r>
            <a:r>
              <a:rPr lang="ru-RU" dirty="0" smtClean="0">
                <a:solidFill>
                  <a:schemeClr val="tx1">
                    <a:lumMod val="75000"/>
                    <a:lumOff val="25000"/>
                  </a:schemeClr>
                </a:solidFill>
                <a:latin typeface="Times New Roman" pitchFamily="18" charset="0"/>
                <a:cs typeface="Times New Roman" pitchFamily="18" charset="0"/>
              </a:rPr>
              <a:t>.</a:t>
            </a:r>
          </a:p>
          <a:p>
            <a:pPr indent="552450" algn="just"/>
            <a:r>
              <a:rPr lang="ru-RU" dirty="0" smtClean="0">
                <a:solidFill>
                  <a:schemeClr val="tx1">
                    <a:lumMod val="75000"/>
                    <a:lumOff val="25000"/>
                  </a:schemeClr>
                </a:solidFill>
                <a:latin typeface="Times New Roman" pitchFamily="18" charset="0"/>
                <a:cs typeface="Times New Roman" pitchFamily="18" charset="0"/>
              </a:rPr>
              <a:t>Однако </a:t>
            </a:r>
            <a:r>
              <a:rPr lang="ru-RU" dirty="0" err="1" smtClean="0">
                <a:solidFill>
                  <a:schemeClr val="tx1">
                    <a:lumMod val="75000"/>
                    <a:lumOff val="25000"/>
                  </a:schemeClr>
                </a:solidFill>
                <a:latin typeface="Times New Roman" pitchFamily="18" charset="0"/>
                <a:cs typeface="Times New Roman" pitchFamily="18" charset="0"/>
              </a:rPr>
              <a:t>впоследствие</a:t>
            </a:r>
            <a:r>
              <a:rPr lang="ru-RU" dirty="0" smtClean="0">
                <a:solidFill>
                  <a:schemeClr val="tx1">
                    <a:lumMod val="75000"/>
                    <a:lumOff val="25000"/>
                  </a:schemeClr>
                </a:solidFill>
                <a:latin typeface="Times New Roman" pitchFamily="18" charset="0"/>
                <a:cs typeface="Times New Roman" pitchFamily="18" charset="0"/>
              </a:rPr>
              <a:t> из-за мужа была направлена в Губернскую </a:t>
            </a:r>
            <a:r>
              <a:rPr lang="ru-RU" dirty="0">
                <a:solidFill>
                  <a:schemeClr val="tx1">
                    <a:lumMod val="75000"/>
                    <a:lumOff val="25000"/>
                  </a:schemeClr>
                </a:solidFill>
                <a:latin typeface="Times New Roman" pitchFamily="18" charset="0"/>
                <a:cs typeface="Times New Roman" pitchFamily="18" charset="0"/>
              </a:rPr>
              <a:t>тюрьму в одиночную камеру, где она просидела с ноября 1912 г по август 1913 г</a:t>
            </a:r>
            <a:r>
              <a:rPr lang="ru-RU" dirty="0" smtClean="0">
                <a:solidFill>
                  <a:schemeClr val="tx1">
                    <a:lumMod val="75000"/>
                    <a:lumOff val="25000"/>
                  </a:schemeClr>
                </a:solidFill>
                <a:latin typeface="Times New Roman" pitchFamily="18" charset="0"/>
                <a:cs typeface="Times New Roman" pitchFamily="18" charset="0"/>
              </a:rPr>
              <a:t>.</a:t>
            </a:r>
          </a:p>
          <a:p>
            <a:pPr indent="552450" algn="just"/>
            <a:r>
              <a:rPr lang="ru-RU" dirty="0">
                <a:solidFill>
                  <a:schemeClr val="tx1">
                    <a:lumMod val="75000"/>
                    <a:lumOff val="25000"/>
                  </a:schemeClr>
                </a:solidFill>
                <a:latin typeface="Times New Roman" pitchFamily="18" charset="0"/>
                <a:cs typeface="Times New Roman" pitchFamily="18" charset="0"/>
              </a:rPr>
              <a:t>После этого она уехала в г. Киев, где находился в тюрьме уже осужденный к 20-ти годам каторги муж. В 1915 году ее мужа направили в Сибирь в Томскую Губернию. В начале 1917 года она решила выехать в г. Томск. В феврале прошла революция. В начале марта 1917 года она выехала со всеми амнистированными в г. Петроград, затем в г. Томск. Из г. Томска выехать у нее не было средств. Она поступила на пароход матросом и проплавала всю навигацию до 28.11.1917 года. После ухода парохода на зимовку в затон поступила грузчиком на гос. мельницу, где проработала до февраля 1918 года. </a:t>
            </a:r>
          </a:p>
        </p:txBody>
      </p:sp>
    </p:spTree>
    <p:extLst>
      <p:ext uri="{BB962C8B-B14F-4D97-AF65-F5344CB8AC3E}">
        <p14:creationId xmlns:p14="http://schemas.microsoft.com/office/powerpoint/2010/main" val="116929048"/>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404664"/>
            <a:ext cx="8229600" cy="5721499"/>
          </a:xfrm>
        </p:spPr>
        <p:txBody>
          <a:bodyPr>
            <a:normAutofit fontScale="92500"/>
          </a:bodyPr>
          <a:lstStyle/>
          <a:p>
            <a:pPr indent="552450" algn="just"/>
            <a:r>
              <a:rPr lang="ru-RU" dirty="0" smtClean="0">
                <a:solidFill>
                  <a:schemeClr val="tx1">
                    <a:lumMod val="75000"/>
                    <a:lumOff val="25000"/>
                  </a:schemeClr>
                </a:solidFill>
                <a:latin typeface="Times New Roman" pitchFamily="18" charset="0"/>
                <a:cs typeface="Times New Roman" pitchFamily="18" charset="0"/>
              </a:rPr>
              <a:t>В </a:t>
            </a:r>
            <a:r>
              <a:rPr lang="ru-RU" dirty="0">
                <a:solidFill>
                  <a:schemeClr val="tx1">
                    <a:lumMod val="75000"/>
                    <a:lumOff val="25000"/>
                  </a:schemeClr>
                </a:solidFill>
                <a:latin typeface="Times New Roman" pitchFamily="18" charset="0"/>
                <a:cs typeface="Times New Roman" pitchFamily="18" charset="0"/>
              </a:rPr>
              <a:t>феврале 1918 </a:t>
            </a:r>
            <a:r>
              <a:rPr lang="ru-RU" dirty="0" smtClean="0">
                <a:solidFill>
                  <a:schemeClr val="tx1">
                    <a:lumMod val="75000"/>
                    <a:lumOff val="25000"/>
                  </a:schemeClr>
                </a:solidFill>
                <a:latin typeface="Times New Roman" pitchFamily="18" charset="0"/>
                <a:cs typeface="Times New Roman" pitchFamily="18" charset="0"/>
              </a:rPr>
              <a:t>она </a:t>
            </a:r>
            <a:r>
              <a:rPr lang="ru-RU" dirty="0">
                <a:solidFill>
                  <a:schemeClr val="tx1">
                    <a:lumMod val="75000"/>
                    <a:lumOff val="25000"/>
                  </a:schemeClr>
                </a:solidFill>
                <a:latin typeface="Times New Roman" pitchFamily="18" charset="0"/>
                <a:cs typeface="Times New Roman" pitchFamily="18" charset="0"/>
              </a:rPr>
              <a:t>перешла на дрожжевой завод, где проработала формовщицей по 1928 год. В партию вступила в 1924 году в Ленинский призыв и с января 1925 года состояла членом коммунистической партии. За время пребывания в партии имела выговор за пьянку, который был снят 1932 году. </a:t>
            </a:r>
            <a:r>
              <a:rPr lang="ru-RU" dirty="0">
                <a:solidFill>
                  <a:srgbClr val="FF0000"/>
                </a:solidFill>
                <a:latin typeface="Times New Roman" pitchFamily="18" charset="0"/>
                <a:cs typeface="Times New Roman" pitchFamily="18" charset="0"/>
              </a:rPr>
              <a:t>В 1928 году Городским райкомом была выдвинута на работу народного судьи</a:t>
            </a:r>
            <a:r>
              <a:rPr lang="ru-RU" dirty="0">
                <a:solidFill>
                  <a:schemeClr val="tx1">
                    <a:lumMod val="75000"/>
                    <a:lumOff val="25000"/>
                  </a:schemeClr>
                </a:solidFill>
                <a:latin typeface="Times New Roman" pitchFamily="18" charset="0"/>
                <a:cs typeface="Times New Roman" pitchFamily="18" charset="0"/>
              </a:rPr>
              <a:t> и в октябре 1928 года была послана на Краевые юридические курсы в г. Иркутск. </a:t>
            </a:r>
          </a:p>
          <a:p>
            <a:pPr indent="552450" algn="just"/>
            <a:r>
              <a:rPr lang="ru-RU" dirty="0">
                <a:solidFill>
                  <a:schemeClr val="tx1">
                    <a:lumMod val="75000"/>
                    <a:lumOff val="25000"/>
                  </a:schemeClr>
                </a:solidFill>
                <a:latin typeface="Times New Roman" pitchFamily="18" charset="0"/>
                <a:cs typeface="Times New Roman" pitchFamily="18" charset="0"/>
              </a:rPr>
              <a:t>После этого работала народным судьей в г. </a:t>
            </a:r>
            <a:r>
              <a:rPr lang="ru-RU" dirty="0" smtClean="0">
                <a:solidFill>
                  <a:schemeClr val="tx1">
                    <a:lumMod val="75000"/>
                    <a:lumOff val="25000"/>
                  </a:schemeClr>
                </a:solidFill>
                <a:latin typeface="Times New Roman" pitchFamily="18" charset="0"/>
                <a:cs typeface="Times New Roman" pitchFamily="18" charset="0"/>
              </a:rPr>
              <a:t>Томске. </a:t>
            </a:r>
            <a:r>
              <a:rPr lang="ru-RU" dirty="0">
                <a:solidFill>
                  <a:schemeClr val="tx1">
                    <a:lumMod val="75000"/>
                    <a:lumOff val="25000"/>
                  </a:schemeClr>
                </a:solidFill>
                <a:latin typeface="Times New Roman" pitchFamily="18" charset="0"/>
                <a:cs typeface="Times New Roman" pitchFamily="18" charset="0"/>
              </a:rPr>
              <a:t>После смерти мужа она была переброшена в </a:t>
            </a:r>
            <a:r>
              <a:rPr lang="ru-RU" dirty="0" err="1">
                <a:solidFill>
                  <a:schemeClr val="tx1">
                    <a:lumMod val="75000"/>
                    <a:lumOff val="25000"/>
                  </a:schemeClr>
                </a:solidFill>
                <a:latin typeface="Times New Roman" pitchFamily="18" charset="0"/>
                <a:cs typeface="Times New Roman" pitchFamily="18" charset="0"/>
              </a:rPr>
              <a:t>Поломошинский</a:t>
            </a:r>
            <a:r>
              <a:rPr lang="ru-RU" dirty="0">
                <a:solidFill>
                  <a:schemeClr val="tx1">
                    <a:lumMod val="75000"/>
                    <a:lumOff val="25000"/>
                  </a:schemeClr>
                </a:solidFill>
                <a:latin typeface="Times New Roman" pitchFamily="18" charset="0"/>
                <a:cs typeface="Times New Roman" pitchFamily="18" charset="0"/>
              </a:rPr>
              <a:t> р-н в связи с ликвидацией округов ее район и судебный участок  был реорганизован. Ее временно перевели в с. </a:t>
            </a:r>
            <a:r>
              <a:rPr lang="ru-RU" dirty="0" err="1">
                <a:solidFill>
                  <a:schemeClr val="tx1">
                    <a:lumMod val="75000"/>
                    <a:lumOff val="25000"/>
                  </a:schemeClr>
                </a:solidFill>
                <a:latin typeface="Times New Roman" pitchFamily="18" charset="0"/>
                <a:cs typeface="Times New Roman" pitchFamily="18" charset="0"/>
              </a:rPr>
              <a:t>Гюложено</a:t>
            </a:r>
            <a:r>
              <a:rPr lang="ru-RU" dirty="0">
                <a:solidFill>
                  <a:schemeClr val="tx1">
                    <a:lumMod val="75000"/>
                    <a:lumOff val="25000"/>
                  </a:schemeClr>
                </a:solidFill>
                <a:latin typeface="Times New Roman" pitchFamily="18" charset="0"/>
                <a:cs typeface="Times New Roman" pitchFamily="18" charset="0"/>
              </a:rPr>
              <a:t>, вторым судьей, а через полтора месяца </a:t>
            </a:r>
            <a:r>
              <a:rPr lang="ru-RU" dirty="0" smtClean="0">
                <a:solidFill>
                  <a:schemeClr val="tx1">
                    <a:lumMod val="75000"/>
                    <a:lumOff val="25000"/>
                  </a:schemeClr>
                </a:solidFill>
                <a:latin typeface="Times New Roman" pitchFamily="18" charset="0"/>
                <a:cs typeface="Times New Roman" pitchFamily="18" charset="0"/>
              </a:rPr>
              <a:t>Западно-Сибирский </a:t>
            </a:r>
            <a:r>
              <a:rPr lang="ru-RU" dirty="0">
                <a:solidFill>
                  <a:schemeClr val="tx1">
                    <a:lumMod val="75000"/>
                    <a:lumOff val="25000"/>
                  </a:schemeClr>
                </a:solidFill>
                <a:latin typeface="Times New Roman" pitchFamily="18" charset="0"/>
                <a:cs typeface="Times New Roman" pitchFamily="18" charset="0"/>
              </a:rPr>
              <a:t>Краевой суд направил ее на станцию </a:t>
            </a:r>
            <a:r>
              <a:rPr lang="ru-RU" dirty="0" err="1">
                <a:solidFill>
                  <a:schemeClr val="tx1">
                    <a:lumMod val="75000"/>
                    <a:lumOff val="25000"/>
                  </a:schemeClr>
                </a:solidFill>
                <a:latin typeface="Times New Roman" pitchFamily="18" charset="0"/>
                <a:cs typeface="Times New Roman" pitchFamily="18" charset="0"/>
              </a:rPr>
              <a:t>Козулька</a:t>
            </a:r>
            <a:r>
              <a:rPr lang="ru-RU" dirty="0">
                <a:solidFill>
                  <a:schemeClr val="tx1">
                    <a:lumMod val="75000"/>
                    <a:lumOff val="25000"/>
                  </a:schemeClr>
                </a:solidFill>
                <a:latin typeface="Times New Roman" pitchFamily="18" charset="0"/>
                <a:cs typeface="Times New Roman" pitchFamily="18" charset="0"/>
              </a:rPr>
              <a:t>, где она проработала до февраля 1932 года и была переведена в </a:t>
            </a:r>
            <a:r>
              <a:rPr lang="ru-RU" dirty="0" err="1">
                <a:solidFill>
                  <a:schemeClr val="tx1">
                    <a:lumMod val="75000"/>
                    <a:lumOff val="25000"/>
                  </a:schemeClr>
                </a:solidFill>
                <a:latin typeface="Times New Roman" pitchFamily="18" charset="0"/>
                <a:cs typeface="Times New Roman" pitchFamily="18" charset="0"/>
              </a:rPr>
              <a:t>Иконниковский</a:t>
            </a:r>
            <a:r>
              <a:rPr lang="ru-RU" dirty="0">
                <a:solidFill>
                  <a:schemeClr val="tx1">
                    <a:lumMod val="75000"/>
                    <a:lumOff val="25000"/>
                  </a:schemeClr>
                </a:solidFill>
                <a:latin typeface="Times New Roman" pitchFamily="18" charset="0"/>
                <a:cs typeface="Times New Roman" pitchFamily="18" charset="0"/>
              </a:rPr>
              <a:t> р-н. Где работала судьей до 1935 года.</a:t>
            </a:r>
          </a:p>
        </p:txBody>
      </p:sp>
    </p:spTree>
    <p:extLst>
      <p:ext uri="{BB962C8B-B14F-4D97-AF65-F5344CB8AC3E}">
        <p14:creationId xmlns:p14="http://schemas.microsoft.com/office/powerpoint/2010/main" val="719904559"/>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1844824"/>
            <a:ext cx="8229600" cy="3744416"/>
          </a:xfrm>
        </p:spPr>
        <p:txBody>
          <a:bodyPr>
            <a:normAutofit/>
          </a:bodyPr>
          <a:lstStyle/>
          <a:p>
            <a:pPr indent="552450" algn="just"/>
            <a:r>
              <a:rPr lang="ru-RU" dirty="0">
                <a:solidFill>
                  <a:schemeClr val="tx1">
                    <a:lumMod val="75000"/>
                    <a:lumOff val="25000"/>
                  </a:schemeClr>
                </a:solidFill>
                <a:latin typeface="Times New Roman" pitchFamily="18" charset="0"/>
                <a:cs typeface="Times New Roman" pitchFamily="18" charset="0"/>
              </a:rPr>
              <a:t>Первым народным судьей уже Горьковского района 01.02.1937 г. на заседании президиума Горьковского районного Исполнительного Комитета  был избран Зубарев Георгий Прокопьевич, который после окончания правовой школы был рекомендован на эту должность областным судом</a:t>
            </a:r>
            <a:r>
              <a:rPr lang="ru-RU" dirty="0" smtClean="0">
                <a:solidFill>
                  <a:schemeClr val="tx1">
                    <a:lumMod val="75000"/>
                    <a:lumOff val="25000"/>
                  </a:schemeClr>
                </a:solidFill>
                <a:latin typeface="Times New Roman" pitchFamily="18" charset="0"/>
                <a:cs typeface="Times New Roman" pitchFamily="18" charset="0"/>
              </a:rPr>
              <a:t>.</a:t>
            </a:r>
          </a:p>
          <a:p>
            <a:pPr indent="552450" algn="just"/>
            <a:r>
              <a:rPr lang="ru-RU" dirty="0">
                <a:solidFill>
                  <a:schemeClr val="tx1">
                    <a:lumMod val="75000"/>
                    <a:lumOff val="25000"/>
                  </a:schemeClr>
                </a:solidFill>
                <a:latin typeface="Times New Roman" pitchFamily="18" charset="0"/>
                <a:cs typeface="Times New Roman" pitchFamily="18" charset="0"/>
              </a:rPr>
              <a:t>14 марта 1938 года президиум Горьковского районного Исполнительного Комитета  утвердил народным судьей по Горьковскому району  Заболоцкого Германа Васильевича.</a:t>
            </a:r>
          </a:p>
          <a:p>
            <a:pPr indent="552450" algn="just"/>
            <a:endParaRPr lang="ru-RU" dirty="0">
              <a:solidFill>
                <a:schemeClr val="tx1">
                  <a:lumMod val="75000"/>
                  <a:lumOff val="2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237162673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Заблодский-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15167"/>
            <a:ext cx="6001272" cy="6858000"/>
          </a:xfrm>
          <a:prstGeom prst="rect">
            <a:avLst/>
          </a:prstGeom>
          <a:noFill/>
          <a:ln w="22225" cap="rnd">
            <a:solidFill>
              <a:srgbClr val="993300"/>
            </a:solidFill>
            <a:prstDash val="sysDot"/>
            <a:miter lim="800000"/>
            <a:headEnd/>
            <a:tailEnd/>
          </a:ln>
          <a:extLst>
            <a:ext uri="{909E8E84-426E-40DD-AFC4-6F175D3DCCD1}">
              <a14:hiddenFill xmlns:a14="http://schemas.microsoft.com/office/drawing/2010/main">
                <a:solidFill>
                  <a:srgbClr val="FFFFFF"/>
                </a:solidFill>
              </a14:hiddenFill>
            </a:ext>
          </a:extLst>
        </p:spPr>
      </p:pic>
      <p:sp>
        <p:nvSpPr>
          <p:cNvPr id="2" name="Объект 1"/>
          <p:cNvSpPr>
            <a:spLocks noGrp="1"/>
          </p:cNvSpPr>
          <p:nvPr>
            <p:ph idx="1"/>
          </p:nvPr>
        </p:nvSpPr>
        <p:spPr>
          <a:xfrm>
            <a:off x="289484" y="0"/>
            <a:ext cx="8229600" cy="532656"/>
          </a:xfrm>
        </p:spPr>
        <p:txBody>
          <a:bodyPr/>
          <a:lstStyle/>
          <a:p>
            <a:pPr algn="ctr"/>
            <a:r>
              <a:rPr lang="ru-RU" dirty="0" smtClean="0">
                <a:solidFill>
                  <a:schemeClr val="bg1"/>
                </a:solidFill>
              </a:rPr>
              <a:t>Заболоцкий Герман Васильевич</a:t>
            </a:r>
            <a:endParaRPr lang="ru-RU" dirty="0">
              <a:solidFill>
                <a:schemeClr val="bg1"/>
              </a:solidFill>
            </a:endParaRPr>
          </a:p>
        </p:txBody>
      </p:sp>
    </p:spTree>
    <p:extLst>
      <p:ext uri="{BB962C8B-B14F-4D97-AF65-F5344CB8AC3E}">
        <p14:creationId xmlns:p14="http://schemas.microsoft.com/office/powerpoint/2010/main" val="261280442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289484" y="0"/>
            <a:ext cx="8229600" cy="6453336"/>
          </a:xfrm>
        </p:spPr>
        <p:txBody>
          <a:bodyPr>
            <a:normAutofit lnSpcReduction="10000"/>
          </a:bodyPr>
          <a:lstStyle/>
          <a:p>
            <a:pPr algn="ctr"/>
            <a:r>
              <a:rPr lang="ru-RU" dirty="0" smtClean="0">
                <a:solidFill>
                  <a:schemeClr val="tx1">
                    <a:lumMod val="75000"/>
                    <a:lumOff val="25000"/>
                  </a:schemeClr>
                </a:solidFill>
              </a:rPr>
              <a:t>Заболоцкий Герман Васильевич</a:t>
            </a:r>
          </a:p>
          <a:p>
            <a:pPr indent="285750" algn="just"/>
            <a:r>
              <a:rPr lang="ru-RU" dirty="0">
                <a:solidFill>
                  <a:schemeClr val="tx1">
                    <a:lumMod val="75000"/>
                    <a:lumOff val="25000"/>
                  </a:schemeClr>
                </a:solidFill>
                <a:latin typeface="Times New Roman" pitchFamily="18" charset="0"/>
                <a:cs typeface="Times New Roman" pitchFamily="18" charset="0"/>
              </a:rPr>
              <a:t>родился 21.06.1910 г в г. Омске, в семье рабочего столяра. До 1928 года Заблоцкий Г.В., учился и окончил школу, после чего поехал на Урал, где работал на </a:t>
            </a:r>
            <a:r>
              <a:rPr lang="ru-RU" dirty="0" err="1">
                <a:solidFill>
                  <a:schemeClr val="tx1">
                    <a:lumMod val="75000"/>
                    <a:lumOff val="25000"/>
                  </a:schemeClr>
                </a:solidFill>
                <a:latin typeface="Times New Roman" pitchFamily="18" charset="0"/>
                <a:cs typeface="Times New Roman" pitchFamily="18" charset="0"/>
              </a:rPr>
              <a:t>Аламинском</a:t>
            </a:r>
            <a:r>
              <a:rPr lang="ru-RU" dirty="0">
                <a:solidFill>
                  <a:schemeClr val="tx1">
                    <a:lumMod val="75000"/>
                    <a:lumOff val="25000"/>
                  </a:schemeClr>
                </a:solidFill>
                <a:latin typeface="Times New Roman" pitchFamily="18" charset="0"/>
                <a:cs typeface="Times New Roman" pitchFamily="18" charset="0"/>
              </a:rPr>
              <a:t> заводе учеником токаря до 1930 года. В 1930 году приехал в г. Омск и стал работать на </a:t>
            </a:r>
            <a:r>
              <a:rPr lang="ru-RU" dirty="0" err="1">
                <a:solidFill>
                  <a:schemeClr val="tx1">
                    <a:lumMod val="75000"/>
                    <a:lumOff val="25000"/>
                  </a:schemeClr>
                </a:solidFill>
                <a:latin typeface="Times New Roman" pitchFamily="18" charset="0"/>
                <a:cs typeface="Times New Roman" pitchFamily="18" charset="0"/>
              </a:rPr>
              <a:t>Сибзаводе</a:t>
            </a:r>
            <a:r>
              <a:rPr lang="ru-RU" dirty="0">
                <a:solidFill>
                  <a:schemeClr val="tx1">
                    <a:lumMod val="75000"/>
                    <a:lumOff val="25000"/>
                  </a:schemeClr>
                </a:solidFill>
                <a:latin typeface="Times New Roman" pitchFamily="18" charset="0"/>
                <a:cs typeface="Times New Roman" pitchFamily="18" charset="0"/>
              </a:rPr>
              <a:t> до 1932 года </a:t>
            </a:r>
            <a:r>
              <a:rPr lang="ru-RU" dirty="0" smtClean="0">
                <a:solidFill>
                  <a:schemeClr val="tx1">
                    <a:lumMod val="75000"/>
                    <a:lumOff val="25000"/>
                  </a:schemeClr>
                </a:solidFill>
                <a:latin typeface="Times New Roman" pitchFamily="18" charset="0"/>
                <a:cs typeface="Times New Roman" pitchFamily="18" charset="0"/>
              </a:rPr>
              <a:t>токарем.</a:t>
            </a:r>
          </a:p>
          <a:p>
            <a:pPr indent="285750" algn="just"/>
            <a:r>
              <a:rPr lang="ru-RU" dirty="0">
                <a:solidFill>
                  <a:schemeClr val="tx1">
                    <a:lumMod val="75000"/>
                    <a:lumOff val="25000"/>
                  </a:schemeClr>
                </a:solidFill>
                <a:latin typeface="Times New Roman" pitchFamily="18" charset="0"/>
                <a:cs typeface="Times New Roman" pitchFamily="18" charset="0"/>
              </a:rPr>
              <a:t>С 1932 года по 1934 год работал в г. Новосибирске токарем на заводе </a:t>
            </a:r>
            <a:r>
              <a:rPr lang="ru-RU" dirty="0" err="1" smtClean="0">
                <a:solidFill>
                  <a:schemeClr val="tx1">
                    <a:lumMod val="75000"/>
                    <a:lumOff val="25000"/>
                  </a:schemeClr>
                </a:solidFill>
                <a:latin typeface="Times New Roman" pitchFamily="18" charset="0"/>
                <a:cs typeface="Times New Roman" pitchFamily="18" charset="0"/>
              </a:rPr>
              <a:t>Сибкомбината</a:t>
            </a:r>
            <a:r>
              <a:rPr lang="ru-RU" dirty="0" smtClean="0">
                <a:solidFill>
                  <a:schemeClr val="tx1">
                    <a:lumMod val="75000"/>
                    <a:lumOff val="25000"/>
                  </a:schemeClr>
                </a:solidFill>
                <a:latin typeface="Times New Roman" pitchFamily="18" charset="0"/>
                <a:cs typeface="Times New Roman" pitchFamily="18" charset="0"/>
              </a:rPr>
              <a:t>. </a:t>
            </a:r>
            <a:r>
              <a:rPr lang="ru-RU" dirty="0">
                <a:solidFill>
                  <a:schemeClr val="tx1">
                    <a:lumMod val="75000"/>
                    <a:lumOff val="25000"/>
                  </a:schemeClr>
                </a:solidFill>
                <a:latin typeface="Times New Roman" pitchFamily="18" charset="0"/>
                <a:cs typeface="Times New Roman" pitchFamily="18" charset="0"/>
              </a:rPr>
              <a:t>В 1934 году возвратился снова в г. Омск и стал работать на старом </a:t>
            </a:r>
            <a:r>
              <a:rPr lang="ru-RU" dirty="0" smtClean="0">
                <a:solidFill>
                  <a:schemeClr val="tx1">
                    <a:lumMod val="75000"/>
                    <a:lumOff val="25000"/>
                  </a:schemeClr>
                </a:solidFill>
                <a:latin typeface="Times New Roman" pitchFamily="18" charset="0"/>
                <a:cs typeface="Times New Roman" pitchFamily="18" charset="0"/>
              </a:rPr>
              <a:t>месте.</a:t>
            </a:r>
          </a:p>
          <a:p>
            <a:pPr indent="285750" algn="just"/>
            <a:r>
              <a:rPr lang="ru-RU" dirty="0">
                <a:solidFill>
                  <a:schemeClr val="tx1">
                    <a:lumMod val="75000"/>
                    <a:lumOff val="25000"/>
                  </a:schemeClr>
                </a:solidFill>
                <a:latin typeface="Times New Roman" pitchFamily="18" charset="0"/>
                <a:cs typeface="Times New Roman" pitchFamily="18" charset="0"/>
              </a:rPr>
              <a:t>В </a:t>
            </a:r>
            <a:r>
              <a:rPr lang="ru-RU" dirty="0" smtClean="0">
                <a:solidFill>
                  <a:schemeClr val="tx1">
                    <a:lumMod val="75000"/>
                    <a:lumOff val="25000"/>
                  </a:schemeClr>
                </a:solidFill>
                <a:latin typeface="Times New Roman" pitchFamily="18" charset="0"/>
                <a:cs typeface="Times New Roman" pitchFamily="18" charset="0"/>
              </a:rPr>
              <a:t>1935 </a:t>
            </a:r>
            <a:r>
              <a:rPr lang="ru-RU" dirty="0">
                <a:solidFill>
                  <a:schemeClr val="tx1">
                    <a:lumMod val="75000"/>
                    <a:lumOff val="25000"/>
                  </a:schemeClr>
                </a:solidFill>
                <a:latin typeface="Times New Roman" pitchFamily="18" charset="0"/>
                <a:cs typeface="Times New Roman" pitchFamily="18" charset="0"/>
              </a:rPr>
              <a:t>году по рекомендации врачей уволился с завода и поступил работать в </a:t>
            </a:r>
            <a:r>
              <a:rPr lang="ru-RU" dirty="0" err="1">
                <a:solidFill>
                  <a:schemeClr val="tx1">
                    <a:lumMod val="75000"/>
                    <a:lumOff val="25000"/>
                  </a:schemeClr>
                </a:solidFill>
                <a:latin typeface="Times New Roman" pitchFamily="18" charset="0"/>
                <a:cs typeface="Times New Roman" pitchFamily="18" charset="0"/>
              </a:rPr>
              <a:t>Облсельхозснаб</a:t>
            </a:r>
            <a:r>
              <a:rPr lang="ru-RU" dirty="0">
                <a:solidFill>
                  <a:schemeClr val="tx1">
                    <a:lumMod val="75000"/>
                    <a:lumOff val="25000"/>
                  </a:schemeClr>
                </a:solidFill>
                <a:latin typeface="Times New Roman" pitchFamily="18" charset="0"/>
                <a:cs typeface="Times New Roman" pitchFamily="18" charset="0"/>
              </a:rPr>
              <a:t>, где проработал до октября 1936 года и перешел в </a:t>
            </a:r>
            <a:r>
              <a:rPr lang="ru-RU" dirty="0" err="1">
                <a:solidFill>
                  <a:schemeClr val="tx1">
                    <a:lumMod val="75000"/>
                    <a:lumOff val="25000"/>
                  </a:schemeClr>
                </a:solidFill>
                <a:latin typeface="Times New Roman" pitchFamily="18" charset="0"/>
                <a:cs typeface="Times New Roman" pitchFamily="18" charset="0"/>
              </a:rPr>
              <a:t>Облконтору</a:t>
            </a:r>
            <a:r>
              <a:rPr lang="ru-RU" dirty="0">
                <a:solidFill>
                  <a:schemeClr val="tx1">
                    <a:lumMod val="75000"/>
                    <a:lumOff val="25000"/>
                  </a:schemeClr>
                </a:solidFill>
                <a:latin typeface="Times New Roman" pitchFamily="18" charset="0"/>
                <a:cs typeface="Times New Roman" pitchFamily="18" charset="0"/>
              </a:rPr>
              <a:t> Госбанка в качестве кодификатора, после чего пошел учиться в Омскую правовую школу и окончил ее в январе 1938 года и был послан работать народным судьей Горьковского района. </a:t>
            </a:r>
            <a:r>
              <a:rPr lang="ru-RU" dirty="0" smtClean="0">
                <a:solidFill>
                  <a:schemeClr val="tx1">
                    <a:lumMod val="75000"/>
                    <a:lumOff val="25000"/>
                  </a:schemeClr>
                </a:solidFill>
                <a:latin typeface="Times New Roman" pitchFamily="18" charset="0"/>
                <a:cs typeface="Times New Roman" pitchFamily="18" charset="0"/>
              </a:rPr>
              <a:t>Проживал в г</a:t>
            </a:r>
            <a:r>
              <a:rPr lang="ru-RU" dirty="0">
                <a:solidFill>
                  <a:schemeClr val="tx1">
                    <a:lumMod val="75000"/>
                    <a:lumOff val="25000"/>
                  </a:schemeClr>
                </a:solidFill>
                <a:latin typeface="Times New Roman" pitchFamily="18" charset="0"/>
                <a:cs typeface="Times New Roman" pitchFamily="18" charset="0"/>
              </a:rPr>
              <a:t>. Омске по ул. Банная д. 33.</a:t>
            </a:r>
          </a:p>
        </p:txBody>
      </p:sp>
    </p:spTree>
    <p:extLst>
      <p:ext uri="{BB962C8B-B14F-4D97-AF65-F5344CB8AC3E}">
        <p14:creationId xmlns:p14="http://schemas.microsoft.com/office/powerpoint/2010/main" val="19094815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289484" y="0"/>
            <a:ext cx="8229600" cy="6669360"/>
          </a:xfrm>
        </p:spPr>
        <p:txBody>
          <a:bodyPr>
            <a:normAutofit fontScale="85000" lnSpcReduction="20000"/>
          </a:bodyPr>
          <a:lstStyle/>
          <a:p>
            <a:pPr indent="285750" algn="ctr"/>
            <a:r>
              <a:rPr lang="ru-RU" sz="2800" dirty="0" smtClean="0">
                <a:solidFill>
                  <a:schemeClr val="tx1">
                    <a:lumMod val="75000"/>
                    <a:lumOff val="25000"/>
                  </a:schemeClr>
                </a:solidFill>
                <a:latin typeface="Times New Roman" pitchFamily="18" charset="0"/>
                <a:cs typeface="Times New Roman" pitchFamily="18" charset="0"/>
              </a:rPr>
              <a:t>Виды рассматриваемых дел Горьковским народным судом в период с 01.10. по 15.11.1941 года</a:t>
            </a:r>
          </a:p>
          <a:p>
            <a:pPr indent="285750" algn="just"/>
            <a:r>
              <a:rPr lang="ru-RU" dirty="0" smtClean="0">
                <a:solidFill>
                  <a:schemeClr val="tx1">
                    <a:lumMod val="75000"/>
                    <a:lumOff val="25000"/>
                  </a:schemeClr>
                </a:solidFill>
                <a:latin typeface="Times New Roman" pitchFamily="18" charset="0"/>
                <a:cs typeface="Times New Roman" pitchFamily="18" charset="0"/>
              </a:rPr>
              <a:t>ч.2 </a:t>
            </a:r>
            <a:r>
              <a:rPr lang="ru-RU" dirty="0">
                <a:solidFill>
                  <a:schemeClr val="tx1">
                    <a:lumMod val="75000"/>
                    <a:lumOff val="25000"/>
                  </a:schemeClr>
                </a:solidFill>
                <a:latin typeface="Times New Roman" pitchFamily="18" charset="0"/>
                <a:cs typeface="Times New Roman" pitchFamily="18" charset="0"/>
              </a:rPr>
              <a:t>ст. 74 УК – 3 </a:t>
            </a:r>
            <a:r>
              <a:rPr lang="ru-RU" dirty="0" err="1">
                <a:solidFill>
                  <a:schemeClr val="tx1">
                    <a:lumMod val="75000"/>
                    <a:lumOff val="25000"/>
                  </a:schemeClr>
                </a:solidFill>
                <a:latin typeface="Times New Roman" pitchFamily="18" charset="0"/>
                <a:cs typeface="Times New Roman" pitchFamily="18" charset="0"/>
              </a:rPr>
              <a:t>уг</a:t>
            </a:r>
            <a:r>
              <a:rPr lang="ru-RU" dirty="0">
                <a:solidFill>
                  <a:schemeClr val="tx1">
                    <a:lumMod val="75000"/>
                    <a:lumOff val="25000"/>
                  </a:schemeClr>
                </a:solidFill>
                <a:latin typeface="Times New Roman" pitchFamily="18" charset="0"/>
                <a:cs typeface="Times New Roman" pitchFamily="18" charset="0"/>
              </a:rPr>
              <a:t>. дела (</a:t>
            </a:r>
            <a:r>
              <a:rPr lang="ru-RU" dirty="0">
                <a:solidFill>
                  <a:srgbClr val="FF0000"/>
                </a:solidFill>
                <a:latin typeface="Times New Roman" pitchFamily="18" charset="0"/>
                <a:cs typeface="Times New Roman" pitchFamily="18" charset="0"/>
              </a:rPr>
              <a:t>хулиганские действия на предприятии</a:t>
            </a:r>
            <a:r>
              <a:rPr lang="ru-RU" dirty="0">
                <a:solidFill>
                  <a:schemeClr val="tx1">
                    <a:lumMod val="75000"/>
                    <a:lumOff val="25000"/>
                  </a:schemeClr>
                </a:solidFill>
                <a:latin typeface="Times New Roman" pitchFamily="18" charset="0"/>
                <a:cs typeface="Times New Roman" pitchFamily="18" charset="0"/>
              </a:rPr>
              <a:t>);</a:t>
            </a:r>
          </a:p>
          <a:p>
            <a:pPr indent="285750" algn="just"/>
            <a:r>
              <a:rPr lang="ru-RU" dirty="0">
                <a:solidFill>
                  <a:schemeClr val="tx1">
                    <a:lumMod val="75000"/>
                    <a:lumOff val="25000"/>
                  </a:schemeClr>
                </a:solidFill>
                <a:latin typeface="Times New Roman" pitchFamily="18" charset="0"/>
                <a:cs typeface="Times New Roman" pitchFamily="18" charset="0"/>
              </a:rPr>
              <a:t>п. «г» ст. 162 УК – 10 </a:t>
            </a:r>
            <a:r>
              <a:rPr lang="ru-RU" dirty="0" err="1">
                <a:solidFill>
                  <a:schemeClr val="tx1">
                    <a:lumMod val="75000"/>
                    <a:lumOff val="25000"/>
                  </a:schemeClr>
                </a:solidFill>
                <a:latin typeface="Times New Roman" pitchFamily="18" charset="0"/>
                <a:cs typeface="Times New Roman" pitchFamily="18" charset="0"/>
              </a:rPr>
              <a:t>уг</a:t>
            </a:r>
            <a:r>
              <a:rPr lang="ru-RU" dirty="0">
                <a:solidFill>
                  <a:schemeClr val="tx1">
                    <a:lumMod val="75000"/>
                    <a:lumOff val="25000"/>
                  </a:schemeClr>
                </a:solidFill>
                <a:latin typeface="Times New Roman" pitchFamily="18" charset="0"/>
                <a:cs typeface="Times New Roman" pitchFamily="18" charset="0"/>
              </a:rPr>
              <a:t>. дел (</a:t>
            </a:r>
            <a:r>
              <a:rPr lang="ru-RU" dirty="0">
                <a:solidFill>
                  <a:srgbClr val="FF0000"/>
                </a:solidFill>
                <a:latin typeface="Times New Roman" pitchFamily="18" charset="0"/>
                <a:cs typeface="Times New Roman" pitchFamily="18" charset="0"/>
              </a:rPr>
              <a:t>тайное похищение чужого имущества</a:t>
            </a:r>
            <a:r>
              <a:rPr lang="ru-RU" dirty="0">
                <a:solidFill>
                  <a:schemeClr val="tx1">
                    <a:lumMod val="75000"/>
                    <a:lumOff val="25000"/>
                  </a:schemeClr>
                </a:solidFill>
                <a:latin typeface="Times New Roman" pitchFamily="18" charset="0"/>
                <a:cs typeface="Times New Roman" pitchFamily="18" charset="0"/>
              </a:rPr>
              <a:t>);</a:t>
            </a:r>
          </a:p>
          <a:p>
            <a:pPr indent="285750" algn="just"/>
            <a:r>
              <a:rPr lang="ru-RU" dirty="0">
                <a:solidFill>
                  <a:schemeClr val="tx1">
                    <a:lumMod val="75000"/>
                    <a:lumOff val="25000"/>
                  </a:schemeClr>
                </a:solidFill>
                <a:latin typeface="Times New Roman" pitchFamily="18" charset="0"/>
                <a:cs typeface="Times New Roman" pitchFamily="18" charset="0"/>
              </a:rPr>
              <a:t>164 УК – 1 </a:t>
            </a:r>
            <a:r>
              <a:rPr lang="ru-RU" dirty="0" err="1">
                <a:solidFill>
                  <a:schemeClr val="tx1">
                    <a:lumMod val="75000"/>
                    <a:lumOff val="25000"/>
                  </a:schemeClr>
                </a:solidFill>
                <a:latin typeface="Times New Roman" pitchFamily="18" charset="0"/>
                <a:cs typeface="Times New Roman" pitchFamily="18" charset="0"/>
              </a:rPr>
              <a:t>уг</a:t>
            </a:r>
            <a:r>
              <a:rPr lang="ru-RU" dirty="0">
                <a:solidFill>
                  <a:schemeClr val="tx1">
                    <a:lumMod val="75000"/>
                    <a:lumOff val="25000"/>
                  </a:schemeClr>
                </a:solidFill>
                <a:latin typeface="Times New Roman" pitchFamily="18" charset="0"/>
                <a:cs typeface="Times New Roman" pitchFamily="18" charset="0"/>
              </a:rPr>
              <a:t>. дело (</a:t>
            </a:r>
            <a:r>
              <a:rPr lang="ru-RU" dirty="0">
                <a:solidFill>
                  <a:srgbClr val="FF0000"/>
                </a:solidFill>
                <a:latin typeface="Times New Roman" pitchFamily="18" charset="0"/>
                <a:cs typeface="Times New Roman" pitchFamily="18" charset="0"/>
              </a:rPr>
              <a:t>покупка заведомо краденого</a:t>
            </a:r>
            <a:r>
              <a:rPr lang="ru-RU" dirty="0">
                <a:solidFill>
                  <a:schemeClr val="tx1">
                    <a:lumMod val="75000"/>
                    <a:lumOff val="25000"/>
                  </a:schemeClr>
                </a:solidFill>
                <a:latin typeface="Times New Roman" pitchFamily="18" charset="0"/>
                <a:cs typeface="Times New Roman" pitchFamily="18" charset="0"/>
              </a:rPr>
              <a:t>);</a:t>
            </a:r>
          </a:p>
          <a:p>
            <a:pPr indent="285750" algn="just"/>
            <a:r>
              <a:rPr lang="ru-RU" dirty="0">
                <a:solidFill>
                  <a:schemeClr val="tx1">
                    <a:lumMod val="75000"/>
                    <a:lumOff val="25000"/>
                  </a:schemeClr>
                </a:solidFill>
                <a:latin typeface="Times New Roman" pitchFamily="18" charset="0"/>
                <a:cs typeface="Times New Roman" pitchFamily="18" charset="0"/>
              </a:rPr>
              <a:t>п. «д» ст. 162 УК – 13 </a:t>
            </a:r>
            <a:r>
              <a:rPr lang="ru-RU" dirty="0" err="1">
                <a:solidFill>
                  <a:schemeClr val="tx1">
                    <a:lumMod val="75000"/>
                    <a:lumOff val="25000"/>
                  </a:schemeClr>
                </a:solidFill>
                <a:latin typeface="Times New Roman" pitchFamily="18" charset="0"/>
                <a:cs typeface="Times New Roman" pitchFamily="18" charset="0"/>
              </a:rPr>
              <a:t>уг</a:t>
            </a:r>
            <a:r>
              <a:rPr lang="ru-RU" dirty="0">
                <a:solidFill>
                  <a:schemeClr val="tx1">
                    <a:lumMod val="75000"/>
                    <a:lumOff val="25000"/>
                  </a:schemeClr>
                </a:solidFill>
                <a:latin typeface="Times New Roman" pitchFamily="18" charset="0"/>
                <a:cs typeface="Times New Roman" pitchFamily="18" charset="0"/>
              </a:rPr>
              <a:t>. дел;</a:t>
            </a:r>
          </a:p>
          <a:p>
            <a:pPr indent="285750" algn="just"/>
            <a:r>
              <a:rPr lang="ru-RU" dirty="0">
                <a:solidFill>
                  <a:schemeClr val="tx1">
                    <a:lumMod val="75000"/>
                    <a:lumOff val="25000"/>
                  </a:schemeClr>
                </a:solidFill>
                <a:latin typeface="Times New Roman" pitchFamily="18" charset="0"/>
                <a:cs typeface="Times New Roman" pitchFamily="18" charset="0"/>
              </a:rPr>
              <a:t>п. «е» ст. 162 УК – 2 </a:t>
            </a:r>
            <a:r>
              <a:rPr lang="ru-RU" dirty="0" err="1">
                <a:solidFill>
                  <a:schemeClr val="tx1">
                    <a:lumMod val="75000"/>
                    <a:lumOff val="25000"/>
                  </a:schemeClr>
                </a:solidFill>
                <a:latin typeface="Times New Roman" pitchFamily="18" charset="0"/>
                <a:cs typeface="Times New Roman" pitchFamily="18" charset="0"/>
              </a:rPr>
              <a:t>уг</a:t>
            </a:r>
            <a:r>
              <a:rPr lang="ru-RU" dirty="0">
                <a:solidFill>
                  <a:schemeClr val="tx1">
                    <a:lumMod val="75000"/>
                    <a:lumOff val="25000"/>
                  </a:schemeClr>
                </a:solidFill>
                <a:latin typeface="Times New Roman" pitchFamily="18" charset="0"/>
                <a:cs typeface="Times New Roman" pitchFamily="18" charset="0"/>
              </a:rPr>
              <a:t>. дела; </a:t>
            </a:r>
          </a:p>
          <a:p>
            <a:pPr indent="285750" algn="just"/>
            <a:r>
              <a:rPr lang="ru-RU" dirty="0">
                <a:solidFill>
                  <a:schemeClr val="tx1">
                    <a:lumMod val="75000"/>
                    <a:lumOff val="25000"/>
                  </a:schemeClr>
                </a:solidFill>
                <a:latin typeface="Times New Roman" pitchFamily="18" charset="0"/>
                <a:cs typeface="Times New Roman" pitchFamily="18" charset="0"/>
              </a:rPr>
              <a:t>Е). ч.2 ст. 166 УК – 1 </a:t>
            </a:r>
            <a:r>
              <a:rPr lang="ru-RU" dirty="0" err="1">
                <a:solidFill>
                  <a:schemeClr val="tx1">
                    <a:lumMod val="75000"/>
                    <a:lumOff val="25000"/>
                  </a:schemeClr>
                </a:solidFill>
                <a:latin typeface="Times New Roman" pitchFamily="18" charset="0"/>
                <a:cs typeface="Times New Roman" pitchFamily="18" charset="0"/>
              </a:rPr>
              <a:t>уг</a:t>
            </a:r>
            <a:r>
              <a:rPr lang="ru-RU" dirty="0">
                <a:solidFill>
                  <a:schemeClr val="tx1">
                    <a:lumMod val="75000"/>
                    <a:lumOff val="25000"/>
                  </a:schemeClr>
                </a:solidFill>
                <a:latin typeface="Times New Roman" pitchFamily="18" charset="0"/>
                <a:cs typeface="Times New Roman" pitchFamily="18" charset="0"/>
              </a:rPr>
              <a:t>. дело (</a:t>
            </a:r>
            <a:r>
              <a:rPr lang="ru-RU" dirty="0">
                <a:solidFill>
                  <a:srgbClr val="FF0000"/>
                </a:solidFill>
                <a:latin typeface="Times New Roman" pitchFamily="18" charset="0"/>
                <a:cs typeface="Times New Roman" pitchFamily="18" charset="0"/>
              </a:rPr>
              <a:t>тайное, а равно открытое хищение лошадей или другого крупного скота</a:t>
            </a:r>
            <a:r>
              <a:rPr lang="ru-RU" dirty="0">
                <a:solidFill>
                  <a:schemeClr val="tx1">
                    <a:lumMod val="75000"/>
                    <a:lumOff val="25000"/>
                  </a:schemeClr>
                </a:solidFill>
                <a:latin typeface="Times New Roman" pitchFamily="18" charset="0"/>
                <a:cs typeface="Times New Roman" pitchFamily="18" charset="0"/>
              </a:rPr>
              <a:t>);</a:t>
            </a:r>
          </a:p>
          <a:p>
            <a:pPr indent="285750" algn="just"/>
            <a:r>
              <a:rPr lang="ru-RU" dirty="0">
                <a:solidFill>
                  <a:schemeClr val="tx1">
                    <a:lumMod val="75000"/>
                    <a:lumOff val="25000"/>
                  </a:schemeClr>
                </a:solidFill>
                <a:latin typeface="Times New Roman" pitchFamily="18" charset="0"/>
                <a:cs typeface="Times New Roman" pitchFamily="18" charset="0"/>
              </a:rPr>
              <a:t>Е). ч.2 ст. 169 УК – 1 </a:t>
            </a:r>
            <a:r>
              <a:rPr lang="ru-RU" dirty="0" err="1">
                <a:solidFill>
                  <a:schemeClr val="tx1">
                    <a:lumMod val="75000"/>
                    <a:lumOff val="25000"/>
                  </a:schemeClr>
                </a:solidFill>
                <a:latin typeface="Times New Roman" pitchFamily="18" charset="0"/>
                <a:cs typeface="Times New Roman" pitchFamily="18" charset="0"/>
              </a:rPr>
              <a:t>уг</a:t>
            </a:r>
            <a:r>
              <a:rPr lang="ru-RU" dirty="0">
                <a:solidFill>
                  <a:schemeClr val="tx1">
                    <a:lumMod val="75000"/>
                    <a:lumOff val="25000"/>
                  </a:schemeClr>
                </a:solidFill>
                <a:latin typeface="Times New Roman" pitchFamily="18" charset="0"/>
                <a:cs typeface="Times New Roman" pitchFamily="18" charset="0"/>
              </a:rPr>
              <a:t>. дело (</a:t>
            </a:r>
            <a:r>
              <a:rPr lang="ru-RU" dirty="0">
                <a:solidFill>
                  <a:srgbClr val="FF0000"/>
                </a:solidFill>
                <a:latin typeface="Times New Roman" pitchFamily="18" charset="0"/>
                <a:cs typeface="Times New Roman" pitchFamily="18" charset="0"/>
              </a:rPr>
              <a:t>злоупотребление доверием или обман в целях получения имущества</a:t>
            </a:r>
            <a:r>
              <a:rPr lang="ru-RU" dirty="0">
                <a:solidFill>
                  <a:schemeClr val="tx1">
                    <a:lumMod val="75000"/>
                    <a:lumOff val="25000"/>
                  </a:schemeClr>
                </a:solidFill>
                <a:latin typeface="Times New Roman" pitchFamily="18" charset="0"/>
                <a:cs typeface="Times New Roman" pitchFamily="18" charset="0"/>
              </a:rPr>
              <a:t>);</a:t>
            </a:r>
          </a:p>
          <a:p>
            <a:pPr indent="285750" algn="just"/>
            <a:r>
              <a:rPr lang="ru-RU" dirty="0">
                <a:solidFill>
                  <a:schemeClr val="tx1">
                    <a:lumMod val="75000"/>
                    <a:lumOff val="25000"/>
                  </a:schemeClr>
                </a:solidFill>
                <a:latin typeface="Times New Roman" pitchFamily="18" charset="0"/>
                <a:cs typeface="Times New Roman" pitchFamily="18" charset="0"/>
              </a:rPr>
              <a:t>Ж). ч.1 ст. 146 УК – 1 </a:t>
            </a:r>
            <a:r>
              <a:rPr lang="ru-RU" dirty="0" err="1">
                <a:solidFill>
                  <a:schemeClr val="tx1">
                    <a:lumMod val="75000"/>
                    <a:lumOff val="25000"/>
                  </a:schemeClr>
                </a:solidFill>
                <a:latin typeface="Times New Roman" pitchFamily="18" charset="0"/>
                <a:cs typeface="Times New Roman" pitchFamily="18" charset="0"/>
              </a:rPr>
              <a:t>уг</a:t>
            </a:r>
            <a:r>
              <a:rPr lang="ru-RU" dirty="0">
                <a:solidFill>
                  <a:schemeClr val="tx1">
                    <a:lumMod val="75000"/>
                    <a:lumOff val="25000"/>
                  </a:schemeClr>
                </a:solidFill>
                <a:latin typeface="Times New Roman" pitchFamily="18" charset="0"/>
                <a:cs typeface="Times New Roman" pitchFamily="18" charset="0"/>
              </a:rPr>
              <a:t>. дело (</a:t>
            </a:r>
            <a:r>
              <a:rPr lang="ru-RU" dirty="0">
                <a:solidFill>
                  <a:srgbClr val="FF0000"/>
                </a:solidFill>
                <a:latin typeface="Times New Roman" pitchFamily="18" charset="0"/>
                <a:cs typeface="Times New Roman" pitchFamily="18" charset="0"/>
              </a:rPr>
              <a:t>умышленное нанесение удара, побои и иные насильственные действия</a:t>
            </a:r>
            <a:r>
              <a:rPr lang="ru-RU" dirty="0">
                <a:solidFill>
                  <a:schemeClr val="tx1">
                    <a:lumMod val="75000"/>
                    <a:lumOff val="25000"/>
                  </a:schemeClr>
                </a:solidFill>
                <a:latin typeface="Times New Roman" pitchFamily="18" charset="0"/>
                <a:cs typeface="Times New Roman" pitchFamily="18" charset="0"/>
              </a:rPr>
              <a:t>);</a:t>
            </a:r>
          </a:p>
          <a:p>
            <a:pPr indent="285750" algn="just"/>
            <a:r>
              <a:rPr lang="ru-RU" dirty="0">
                <a:solidFill>
                  <a:schemeClr val="tx1">
                    <a:lumMod val="75000"/>
                    <a:lumOff val="25000"/>
                  </a:schemeClr>
                </a:solidFill>
                <a:latin typeface="Times New Roman" pitchFamily="18" charset="0"/>
                <a:cs typeface="Times New Roman" pitchFamily="18" charset="0"/>
              </a:rPr>
              <a:t>З). ст. 159 УК – 1 </a:t>
            </a:r>
            <a:r>
              <a:rPr lang="ru-RU" dirty="0" err="1">
                <a:solidFill>
                  <a:schemeClr val="tx1">
                    <a:lumMod val="75000"/>
                    <a:lumOff val="25000"/>
                  </a:schemeClr>
                </a:solidFill>
                <a:latin typeface="Times New Roman" pitchFamily="18" charset="0"/>
                <a:cs typeface="Times New Roman" pitchFamily="18" charset="0"/>
              </a:rPr>
              <a:t>уг</a:t>
            </a:r>
            <a:r>
              <a:rPr lang="ru-RU" dirty="0">
                <a:solidFill>
                  <a:schemeClr val="tx1">
                    <a:lumMod val="75000"/>
                    <a:lumOff val="25000"/>
                  </a:schemeClr>
                </a:solidFill>
                <a:latin typeface="Times New Roman" pitchFamily="18" charset="0"/>
                <a:cs typeface="Times New Roman" pitchFamily="18" charset="0"/>
              </a:rPr>
              <a:t>. дело (</a:t>
            </a:r>
            <a:r>
              <a:rPr lang="ru-RU" dirty="0">
                <a:solidFill>
                  <a:srgbClr val="FF0000"/>
                </a:solidFill>
                <a:latin typeface="Times New Roman" pitchFamily="18" charset="0"/>
                <a:cs typeface="Times New Roman" pitchFamily="18" charset="0"/>
              </a:rPr>
              <a:t>оскорбление, нанесенное кому-либо словесно или письменно</a:t>
            </a:r>
            <a:r>
              <a:rPr lang="ru-RU" dirty="0">
                <a:solidFill>
                  <a:schemeClr val="tx1">
                    <a:lumMod val="75000"/>
                    <a:lumOff val="25000"/>
                  </a:schemeClr>
                </a:solidFill>
                <a:latin typeface="Times New Roman" pitchFamily="18" charset="0"/>
                <a:cs typeface="Times New Roman" pitchFamily="18" charset="0"/>
              </a:rPr>
              <a:t>);</a:t>
            </a:r>
          </a:p>
          <a:p>
            <a:pPr indent="285750" algn="just"/>
            <a:r>
              <a:rPr lang="ru-RU" dirty="0">
                <a:solidFill>
                  <a:schemeClr val="tx1">
                    <a:lumMod val="75000"/>
                    <a:lumOff val="25000"/>
                  </a:schemeClr>
                </a:solidFill>
                <a:latin typeface="Times New Roman" pitchFamily="18" charset="0"/>
                <a:cs typeface="Times New Roman" pitchFamily="18" charset="0"/>
              </a:rPr>
              <a:t>И). ст. 109 УК – 1 </a:t>
            </a:r>
            <a:r>
              <a:rPr lang="ru-RU" dirty="0" err="1">
                <a:solidFill>
                  <a:schemeClr val="tx1">
                    <a:lumMod val="75000"/>
                    <a:lumOff val="25000"/>
                  </a:schemeClr>
                </a:solidFill>
                <a:latin typeface="Times New Roman" pitchFamily="18" charset="0"/>
                <a:cs typeface="Times New Roman" pitchFamily="18" charset="0"/>
              </a:rPr>
              <a:t>уг</a:t>
            </a:r>
            <a:r>
              <a:rPr lang="ru-RU" dirty="0">
                <a:solidFill>
                  <a:schemeClr val="tx1">
                    <a:lumMod val="75000"/>
                    <a:lumOff val="25000"/>
                  </a:schemeClr>
                </a:solidFill>
                <a:latin typeface="Times New Roman" pitchFamily="18" charset="0"/>
                <a:cs typeface="Times New Roman" pitchFamily="18" charset="0"/>
              </a:rPr>
              <a:t>. дело (</a:t>
            </a:r>
            <a:r>
              <a:rPr lang="ru-RU" dirty="0">
                <a:solidFill>
                  <a:srgbClr val="FF0000"/>
                </a:solidFill>
                <a:latin typeface="Times New Roman" pitchFamily="18" charset="0"/>
                <a:cs typeface="Times New Roman" pitchFamily="18" charset="0"/>
              </a:rPr>
              <a:t>злоупотребление властью или служебным положением</a:t>
            </a:r>
            <a:r>
              <a:rPr lang="ru-RU" dirty="0">
                <a:solidFill>
                  <a:schemeClr val="tx1">
                    <a:lumMod val="75000"/>
                    <a:lumOff val="25000"/>
                  </a:schemeClr>
                </a:solidFill>
                <a:latin typeface="Times New Roman" pitchFamily="18" charset="0"/>
                <a:cs typeface="Times New Roman" pitchFamily="18" charset="0"/>
              </a:rPr>
              <a:t>);</a:t>
            </a:r>
          </a:p>
          <a:p>
            <a:pPr indent="285750" algn="just"/>
            <a:r>
              <a:rPr lang="ru-RU" dirty="0">
                <a:solidFill>
                  <a:schemeClr val="tx1">
                    <a:lumMod val="75000"/>
                    <a:lumOff val="25000"/>
                  </a:schemeClr>
                </a:solidFill>
                <a:latin typeface="Times New Roman" pitchFamily="18" charset="0"/>
                <a:cs typeface="Times New Roman" pitchFamily="18" charset="0"/>
              </a:rPr>
              <a:t>К). ст. 109 – ст. 59 п. «б» УК – 1 </a:t>
            </a:r>
            <a:r>
              <a:rPr lang="ru-RU" dirty="0" err="1">
                <a:solidFill>
                  <a:schemeClr val="tx1">
                    <a:lumMod val="75000"/>
                    <a:lumOff val="25000"/>
                  </a:schemeClr>
                </a:solidFill>
                <a:latin typeface="Times New Roman" pitchFamily="18" charset="0"/>
                <a:cs typeface="Times New Roman" pitchFamily="18" charset="0"/>
              </a:rPr>
              <a:t>уг</a:t>
            </a:r>
            <a:r>
              <a:rPr lang="ru-RU" dirty="0">
                <a:solidFill>
                  <a:schemeClr val="tx1">
                    <a:lumMod val="75000"/>
                    <a:lumOff val="25000"/>
                  </a:schemeClr>
                </a:solidFill>
                <a:latin typeface="Times New Roman" pitchFamily="18" charset="0"/>
                <a:cs typeface="Times New Roman" pitchFamily="18" charset="0"/>
              </a:rPr>
              <a:t>. дело;</a:t>
            </a:r>
          </a:p>
          <a:p>
            <a:pPr indent="285750" algn="just"/>
            <a:r>
              <a:rPr lang="ru-RU" dirty="0">
                <a:solidFill>
                  <a:schemeClr val="tx1">
                    <a:lumMod val="75000"/>
                    <a:lumOff val="25000"/>
                  </a:schemeClr>
                </a:solidFill>
                <a:latin typeface="Times New Roman" pitchFamily="18" charset="0"/>
                <a:cs typeface="Times New Roman" pitchFamily="18" charset="0"/>
              </a:rPr>
              <a:t>Л). ст. 59 п. «б» УК – 1 дело (</a:t>
            </a:r>
            <a:r>
              <a:rPr lang="ru-RU" dirty="0">
                <a:solidFill>
                  <a:srgbClr val="FF0000"/>
                </a:solidFill>
                <a:latin typeface="Times New Roman" pitchFamily="18" charset="0"/>
                <a:cs typeface="Times New Roman" pitchFamily="18" charset="0"/>
              </a:rPr>
              <a:t>открытое хищение огнестрельного оружия и частей к нему</a:t>
            </a:r>
            <a:r>
              <a:rPr lang="ru-RU" dirty="0">
                <a:solidFill>
                  <a:schemeClr val="tx1">
                    <a:lumMod val="75000"/>
                    <a:lumOff val="25000"/>
                  </a:schemeClr>
                </a:solidFill>
                <a:latin typeface="Times New Roman" pitchFamily="18" charset="0"/>
                <a:cs typeface="Times New Roman" pitchFamily="18" charset="0"/>
              </a:rPr>
              <a:t>);</a:t>
            </a:r>
          </a:p>
          <a:p>
            <a:pPr indent="285750" algn="just"/>
            <a:r>
              <a:rPr lang="ru-RU" dirty="0">
                <a:solidFill>
                  <a:schemeClr val="tx1">
                    <a:lumMod val="75000"/>
                    <a:lumOff val="25000"/>
                  </a:schemeClr>
                </a:solidFill>
                <a:latin typeface="Times New Roman" pitchFamily="18" charset="0"/>
                <a:cs typeface="Times New Roman" pitchFamily="18" charset="0"/>
              </a:rPr>
              <a:t>М). п. «в» ст. 162 УК РФ – 3 дела;</a:t>
            </a:r>
          </a:p>
          <a:p>
            <a:pPr indent="285750" algn="just"/>
            <a:endParaRPr lang="ru-RU" dirty="0">
              <a:solidFill>
                <a:schemeClr val="tx1">
                  <a:lumMod val="75000"/>
                  <a:lumOff val="2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2194394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Effect transition="in" filter="fade">
                                      <p:cBhvr>
                                        <p:cTn id="42" dur="1000"/>
                                        <p:tgtEl>
                                          <p:spTgt spid="2">
                                            <p:txEl>
                                              <p:pRg st="5" end="5"/>
                                            </p:txEl>
                                          </p:spTgt>
                                        </p:tgtEl>
                                      </p:cBhvr>
                                    </p:animEffect>
                                    <p:anim calcmode="lin" valueType="num">
                                      <p:cBhvr>
                                        <p:cTn id="43"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2">
                                            <p:txEl>
                                              <p:pRg st="6" end="6"/>
                                            </p:txEl>
                                          </p:spTgt>
                                        </p:tgtEl>
                                        <p:attrNameLst>
                                          <p:attrName>style.visibility</p:attrName>
                                        </p:attrNameLst>
                                      </p:cBhvr>
                                      <p:to>
                                        <p:strVal val="visible"/>
                                      </p:to>
                                    </p:set>
                                    <p:animEffect transition="in" filter="fade">
                                      <p:cBhvr>
                                        <p:cTn id="49" dur="1000"/>
                                        <p:tgtEl>
                                          <p:spTgt spid="2">
                                            <p:txEl>
                                              <p:pRg st="6" end="6"/>
                                            </p:txEl>
                                          </p:spTgt>
                                        </p:tgtEl>
                                      </p:cBhvr>
                                    </p:animEffect>
                                    <p:anim calcmode="lin" valueType="num">
                                      <p:cBhvr>
                                        <p:cTn id="50"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2">
                                            <p:txEl>
                                              <p:pRg st="7" end="7"/>
                                            </p:txEl>
                                          </p:spTgt>
                                        </p:tgtEl>
                                        <p:attrNameLst>
                                          <p:attrName>style.visibility</p:attrName>
                                        </p:attrNameLst>
                                      </p:cBhvr>
                                      <p:to>
                                        <p:strVal val="visible"/>
                                      </p:to>
                                    </p:set>
                                    <p:animEffect transition="in" filter="fade">
                                      <p:cBhvr>
                                        <p:cTn id="56" dur="1000"/>
                                        <p:tgtEl>
                                          <p:spTgt spid="2">
                                            <p:txEl>
                                              <p:pRg st="7" end="7"/>
                                            </p:txEl>
                                          </p:spTgt>
                                        </p:tgtEl>
                                      </p:cBhvr>
                                    </p:animEffect>
                                    <p:anim calcmode="lin" valueType="num">
                                      <p:cBhvr>
                                        <p:cTn id="57"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2">
                                            <p:txEl>
                                              <p:pRg st="8" end="8"/>
                                            </p:txEl>
                                          </p:spTgt>
                                        </p:tgtEl>
                                        <p:attrNameLst>
                                          <p:attrName>style.visibility</p:attrName>
                                        </p:attrNameLst>
                                      </p:cBhvr>
                                      <p:to>
                                        <p:strVal val="visible"/>
                                      </p:to>
                                    </p:set>
                                    <p:animEffect transition="in" filter="fade">
                                      <p:cBhvr>
                                        <p:cTn id="63" dur="1000"/>
                                        <p:tgtEl>
                                          <p:spTgt spid="2">
                                            <p:txEl>
                                              <p:pRg st="8" end="8"/>
                                            </p:txEl>
                                          </p:spTgt>
                                        </p:tgtEl>
                                      </p:cBhvr>
                                    </p:animEffect>
                                    <p:anim calcmode="lin" valueType="num">
                                      <p:cBhvr>
                                        <p:cTn id="64"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2">
                                            <p:txEl>
                                              <p:pRg st="9" end="9"/>
                                            </p:txEl>
                                          </p:spTgt>
                                        </p:tgtEl>
                                        <p:attrNameLst>
                                          <p:attrName>style.visibility</p:attrName>
                                        </p:attrNameLst>
                                      </p:cBhvr>
                                      <p:to>
                                        <p:strVal val="visible"/>
                                      </p:to>
                                    </p:set>
                                    <p:animEffect transition="in" filter="fade">
                                      <p:cBhvr>
                                        <p:cTn id="70" dur="1000"/>
                                        <p:tgtEl>
                                          <p:spTgt spid="2">
                                            <p:txEl>
                                              <p:pRg st="9" end="9"/>
                                            </p:txEl>
                                          </p:spTgt>
                                        </p:tgtEl>
                                      </p:cBhvr>
                                    </p:animEffect>
                                    <p:anim calcmode="lin" valueType="num">
                                      <p:cBhvr>
                                        <p:cTn id="71"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2">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2">
                                            <p:txEl>
                                              <p:pRg st="10" end="10"/>
                                            </p:txEl>
                                          </p:spTgt>
                                        </p:tgtEl>
                                        <p:attrNameLst>
                                          <p:attrName>style.visibility</p:attrName>
                                        </p:attrNameLst>
                                      </p:cBhvr>
                                      <p:to>
                                        <p:strVal val="visible"/>
                                      </p:to>
                                    </p:set>
                                    <p:animEffect transition="in" filter="fade">
                                      <p:cBhvr>
                                        <p:cTn id="77" dur="1000"/>
                                        <p:tgtEl>
                                          <p:spTgt spid="2">
                                            <p:txEl>
                                              <p:pRg st="10" end="10"/>
                                            </p:txEl>
                                          </p:spTgt>
                                        </p:tgtEl>
                                      </p:cBhvr>
                                    </p:animEffect>
                                    <p:anim calcmode="lin" valueType="num">
                                      <p:cBhvr>
                                        <p:cTn id="78" dur="1000" fill="hold"/>
                                        <p:tgtEl>
                                          <p:spTgt spid="2">
                                            <p:txEl>
                                              <p:pRg st="10" end="10"/>
                                            </p:txEl>
                                          </p:spTgt>
                                        </p:tgtEl>
                                        <p:attrNameLst>
                                          <p:attrName>ppt_x</p:attrName>
                                        </p:attrNameLst>
                                      </p:cBhvr>
                                      <p:tavLst>
                                        <p:tav tm="0">
                                          <p:val>
                                            <p:strVal val="#ppt_x"/>
                                          </p:val>
                                        </p:tav>
                                        <p:tav tm="100000">
                                          <p:val>
                                            <p:strVal val="#ppt_x"/>
                                          </p:val>
                                        </p:tav>
                                      </p:tavLst>
                                    </p:anim>
                                    <p:anim calcmode="lin" valueType="num">
                                      <p:cBhvr>
                                        <p:cTn id="79" dur="1000" fill="hold"/>
                                        <p:tgtEl>
                                          <p:spTgt spid="2">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2">
                                            <p:txEl>
                                              <p:pRg st="11" end="11"/>
                                            </p:txEl>
                                          </p:spTgt>
                                        </p:tgtEl>
                                        <p:attrNameLst>
                                          <p:attrName>style.visibility</p:attrName>
                                        </p:attrNameLst>
                                      </p:cBhvr>
                                      <p:to>
                                        <p:strVal val="visible"/>
                                      </p:to>
                                    </p:set>
                                    <p:animEffect transition="in" filter="fade">
                                      <p:cBhvr>
                                        <p:cTn id="84" dur="1000"/>
                                        <p:tgtEl>
                                          <p:spTgt spid="2">
                                            <p:txEl>
                                              <p:pRg st="11" end="11"/>
                                            </p:txEl>
                                          </p:spTgt>
                                        </p:tgtEl>
                                      </p:cBhvr>
                                    </p:animEffect>
                                    <p:anim calcmode="lin" valueType="num">
                                      <p:cBhvr>
                                        <p:cTn id="85" dur="1000" fill="hold"/>
                                        <p:tgtEl>
                                          <p:spTgt spid="2">
                                            <p:txEl>
                                              <p:pRg st="11" end="11"/>
                                            </p:txEl>
                                          </p:spTgt>
                                        </p:tgtEl>
                                        <p:attrNameLst>
                                          <p:attrName>ppt_x</p:attrName>
                                        </p:attrNameLst>
                                      </p:cBhvr>
                                      <p:tavLst>
                                        <p:tav tm="0">
                                          <p:val>
                                            <p:strVal val="#ppt_x"/>
                                          </p:val>
                                        </p:tav>
                                        <p:tav tm="100000">
                                          <p:val>
                                            <p:strVal val="#ppt_x"/>
                                          </p:val>
                                        </p:tav>
                                      </p:tavLst>
                                    </p:anim>
                                    <p:anim calcmode="lin" valueType="num">
                                      <p:cBhvr>
                                        <p:cTn id="86" dur="1000" fill="hold"/>
                                        <p:tgtEl>
                                          <p:spTgt spid="2">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2">
                                            <p:txEl>
                                              <p:pRg st="12" end="12"/>
                                            </p:txEl>
                                          </p:spTgt>
                                        </p:tgtEl>
                                        <p:attrNameLst>
                                          <p:attrName>style.visibility</p:attrName>
                                        </p:attrNameLst>
                                      </p:cBhvr>
                                      <p:to>
                                        <p:strVal val="visible"/>
                                      </p:to>
                                    </p:set>
                                    <p:animEffect transition="in" filter="fade">
                                      <p:cBhvr>
                                        <p:cTn id="91" dur="1000"/>
                                        <p:tgtEl>
                                          <p:spTgt spid="2">
                                            <p:txEl>
                                              <p:pRg st="12" end="12"/>
                                            </p:txEl>
                                          </p:spTgt>
                                        </p:tgtEl>
                                      </p:cBhvr>
                                    </p:animEffect>
                                    <p:anim calcmode="lin" valueType="num">
                                      <p:cBhvr>
                                        <p:cTn id="92" dur="1000" fill="hold"/>
                                        <p:tgtEl>
                                          <p:spTgt spid="2">
                                            <p:txEl>
                                              <p:pRg st="12" end="12"/>
                                            </p:txEl>
                                          </p:spTgt>
                                        </p:tgtEl>
                                        <p:attrNameLst>
                                          <p:attrName>ppt_x</p:attrName>
                                        </p:attrNameLst>
                                      </p:cBhvr>
                                      <p:tavLst>
                                        <p:tav tm="0">
                                          <p:val>
                                            <p:strVal val="#ppt_x"/>
                                          </p:val>
                                        </p:tav>
                                        <p:tav tm="100000">
                                          <p:val>
                                            <p:strVal val="#ppt_x"/>
                                          </p:val>
                                        </p:tav>
                                      </p:tavLst>
                                    </p:anim>
                                    <p:anim calcmode="lin" valueType="num">
                                      <p:cBhvr>
                                        <p:cTn id="93" dur="1000" fill="hold"/>
                                        <p:tgtEl>
                                          <p:spTgt spid="2">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grpId="0" nodeType="clickEffect">
                                  <p:stCondLst>
                                    <p:cond delay="0"/>
                                  </p:stCondLst>
                                  <p:childTnLst>
                                    <p:set>
                                      <p:cBhvr>
                                        <p:cTn id="97" dur="1" fill="hold">
                                          <p:stCondLst>
                                            <p:cond delay="0"/>
                                          </p:stCondLst>
                                        </p:cTn>
                                        <p:tgtEl>
                                          <p:spTgt spid="2">
                                            <p:txEl>
                                              <p:pRg st="13" end="13"/>
                                            </p:txEl>
                                          </p:spTgt>
                                        </p:tgtEl>
                                        <p:attrNameLst>
                                          <p:attrName>style.visibility</p:attrName>
                                        </p:attrNameLst>
                                      </p:cBhvr>
                                      <p:to>
                                        <p:strVal val="visible"/>
                                      </p:to>
                                    </p:set>
                                    <p:animEffect transition="in" filter="fade">
                                      <p:cBhvr>
                                        <p:cTn id="98" dur="1000"/>
                                        <p:tgtEl>
                                          <p:spTgt spid="2">
                                            <p:txEl>
                                              <p:pRg st="13" end="13"/>
                                            </p:txEl>
                                          </p:spTgt>
                                        </p:tgtEl>
                                      </p:cBhvr>
                                    </p:animEffect>
                                    <p:anim calcmode="lin" valueType="num">
                                      <p:cBhvr>
                                        <p:cTn id="99" dur="1000" fill="hold"/>
                                        <p:tgtEl>
                                          <p:spTgt spid="2">
                                            <p:txEl>
                                              <p:pRg st="13" end="13"/>
                                            </p:txEl>
                                          </p:spTgt>
                                        </p:tgtEl>
                                        <p:attrNameLst>
                                          <p:attrName>ppt_x</p:attrName>
                                        </p:attrNameLst>
                                      </p:cBhvr>
                                      <p:tavLst>
                                        <p:tav tm="0">
                                          <p:val>
                                            <p:strVal val="#ppt_x"/>
                                          </p:val>
                                        </p:tav>
                                        <p:tav tm="100000">
                                          <p:val>
                                            <p:strVal val="#ppt_x"/>
                                          </p:val>
                                        </p:tav>
                                      </p:tavLst>
                                    </p:anim>
                                    <p:anim calcmode="lin" valueType="num">
                                      <p:cBhvr>
                                        <p:cTn id="100" dur="1000" fill="hold"/>
                                        <p:tgtEl>
                                          <p:spTgt spid="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251520" y="1628800"/>
            <a:ext cx="8229600" cy="3284984"/>
          </a:xfrm>
        </p:spPr>
        <p:txBody>
          <a:bodyPr>
            <a:normAutofit/>
          </a:bodyPr>
          <a:lstStyle/>
          <a:p>
            <a:pPr indent="285750" algn="ctr"/>
            <a:r>
              <a:rPr lang="ru-RU" dirty="0" smtClean="0">
                <a:solidFill>
                  <a:schemeClr val="tx1">
                    <a:lumMod val="75000"/>
                    <a:lumOff val="25000"/>
                  </a:schemeClr>
                </a:solidFill>
                <a:latin typeface="Times New Roman" pitchFamily="18" charset="0"/>
                <a:cs typeface="Times New Roman" pitchFamily="18" charset="0"/>
              </a:rPr>
              <a:t>Протоколом </a:t>
            </a:r>
            <a:r>
              <a:rPr lang="ru-RU" dirty="0">
                <a:solidFill>
                  <a:schemeClr val="tx1">
                    <a:lumMod val="75000"/>
                    <a:lumOff val="25000"/>
                  </a:schemeClr>
                </a:solidFill>
                <a:latin typeface="Times New Roman" pitchFamily="18" charset="0"/>
                <a:cs typeface="Times New Roman" pitchFamily="18" charset="0"/>
              </a:rPr>
              <a:t>№ 181 от 19.01.1942 года заседания бюро Обкома (Омский областной комитет) ВКП(б) ЗАБОЛОЦКИЙ Г.В., был снят с работы народного судьи Горьковского района – за дискредитацию судебных органов (грубые политические ошибки).</a:t>
            </a:r>
          </a:p>
          <a:p>
            <a:pPr indent="285750" algn="just"/>
            <a:r>
              <a:rPr lang="ru-RU" dirty="0">
                <a:solidFill>
                  <a:schemeClr val="tx1">
                    <a:lumMod val="75000"/>
                    <a:lumOff val="25000"/>
                  </a:schemeClr>
                </a:solidFill>
                <a:latin typeface="Times New Roman" pitchFamily="18" charset="0"/>
                <a:cs typeface="Times New Roman" pitchFamily="18" charset="0"/>
              </a:rPr>
              <a:t>Гос. Архив Омской области. Фонд Райисполкома – 1409. Опись-1. Дело -4. </a:t>
            </a:r>
            <a:r>
              <a:rPr lang="ru-RU" dirty="0" err="1">
                <a:solidFill>
                  <a:schemeClr val="tx1">
                    <a:lumMod val="75000"/>
                    <a:lumOff val="25000"/>
                  </a:schemeClr>
                </a:solidFill>
                <a:latin typeface="Times New Roman" pitchFamily="18" charset="0"/>
                <a:cs typeface="Times New Roman" pitchFamily="18" charset="0"/>
              </a:rPr>
              <a:t>л.д</a:t>
            </a:r>
            <a:r>
              <a:rPr lang="ru-RU" dirty="0">
                <a:solidFill>
                  <a:schemeClr val="tx1">
                    <a:lumMod val="75000"/>
                    <a:lumOff val="25000"/>
                  </a:schemeClr>
                </a:solidFill>
                <a:latin typeface="Times New Roman" pitchFamily="18" charset="0"/>
                <a:cs typeface="Times New Roman" pitchFamily="18" charset="0"/>
              </a:rPr>
              <a:t> 179. 1940 год.</a:t>
            </a:r>
          </a:p>
          <a:p>
            <a:pPr indent="285750" algn="just"/>
            <a:endParaRPr lang="ru-RU" dirty="0">
              <a:solidFill>
                <a:schemeClr val="tx1">
                  <a:lumMod val="75000"/>
                  <a:lumOff val="2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769184877"/>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251520" y="1628800"/>
            <a:ext cx="8229600" cy="3284984"/>
          </a:xfrm>
        </p:spPr>
        <p:txBody>
          <a:bodyPr>
            <a:normAutofit lnSpcReduction="10000"/>
          </a:bodyPr>
          <a:lstStyle/>
          <a:p>
            <a:pPr indent="285750" algn="just"/>
            <a:r>
              <a:rPr lang="ru-RU" dirty="0">
                <a:solidFill>
                  <a:schemeClr val="tx1">
                    <a:lumMod val="75000"/>
                    <a:lumOff val="25000"/>
                  </a:schemeClr>
                </a:solidFill>
                <a:latin typeface="Times New Roman" pitchFamily="18" charset="0"/>
                <a:cs typeface="Times New Roman" pitchFamily="18" charset="0"/>
              </a:rPr>
              <a:t>1 марта 1939 года  в Горьковском районе был организован второй судебный участок с резиденцией в с. Серебряное Горьковского района с включением в обслуживание сельских советов: Серебрянского, Новопокровского, </a:t>
            </a:r>
            <a:r>
              <a:rPr lang="ru-RU" dirty="0" err="1">
                <a:solidFill>
                  <a:schemeClr val="tx1">
                    <a:lumMod val="75000"/>
                    <a:lumOff val="25000"/>
                  </a:schemeClr>
                </a:solidFill>
                <a:latin typeface="Times New Roman" pitchFamily="18" charset="0"/>
                <a:cs typeface="Times New Roman" pitchFamily="18" charset="0"/>
              </a:rPr>
              <a:t>Сидоровского</a:t>
            </a:r>
            <a:r>
              <a:rPr lang="ru-RU" dirty="0">
                <a:solidFill>
                  <a:schemeClr val="tx1">
                    <a:lumMod val="75000"/>
                    <a:lumOff val="25000"/>
                  </a:schemeClr>
                </a:solidFill>
                <a:latin typeface="Times New Roman" pitchFamily="18" charset="0"/>
                <a:cs typeface="Times New Roman" pitchFamily="18" charset="0"/>
              </a:rPr>
              <a:t>, </a:t>
            </a:r>
            <a:r>
              <a:rPr lang="ru-RU" dirty="0" err="1">
                <a:solidFill>
                  <a:schemeClr val="tx1">
                    <a:lumMod val="75000"/>
                    <a:lumOff val="25000"/>
                  </a:schemeClr>
                </a:solidFill>
                <a:latin typeface="Times New Roman" pitchFamily="18" charset="0"/>
                <a:cs typeface="Times New Roman" pitchFamily="18" charset="0"/>
              </a:rPr>
              <a:t>Ситниковского</a:t>
            </a:r>
            <a:r>
              <a:rPr lang="ru-RU" dirty="0">
                <a:solidFill>
                  <a:schemeClr val="tx1">
                    <a:lumMod val="75000"/>
                    <a:lumOff val="25000"/>
                  </a:schemeClr>
                </a:solidFill>
                <a:latin typeface="Times New Roman" pitchFamily="18" charset="0"/>
                <a:cs typeface="Times New Roman" pitchFamily="18" charset="0"/>
              </a:rPr>
              <a:t>, </a:t>
            </a:r>
            <a:r>
              <a:rPr lang="ru-RU" dirty="0" err="1">
                <a:solidFill>
                  <a:schemeClr val="tx1">
                    <a:lumMod val="75000"/>
                    <a:lumOff val="25000"/>
                  </a:schemeClr>
                </a:solidFill>
                <a:latin typeface="Times New Roman" pitchFamily="18" charset="0"/>
                <a:cs typeface="Times New Roman" pitchFamily="18" charset="0"/>
              </a:rPr>
              <a:t>Епанчинского</a:t>
            </a:r>
            <a:r>
              <a:rPr lang="ru-RU" dirty="0">
                <a:solidFill>
                  <a:schemeClr val="tx1">
                    <a:lumMod val="75000"/>
                    <a:lumOff val="25000"/>
                  </a:schemeClr>
                </a:solidFill>
                <a:latin typeface="Times New Roman" pitchFamily="18" charset="0"/>
                <a:cs typeface="Times New Roman" pitchFamily="18" charset="0"/>
              </a:rPr>
              <a:t>, </a:t>
            </a:r>
            <a:r>
              <a:rPr lang="ru-RU" dirty="0" err="1">
                <a:solidFill>
                  <a:schemeClr val="tx1">
                    <a:lumMod val="75000"/>
                    <a:lumOff val="25000"/>
                  </a:schemeClr>
                </a:solidFill>
                <a:latin typeface="Times New Roman" pitchFamily="18" charset="0"/>
                <a:cs typeface="Times New Roman" pitchFamily="18" charset="0"/>
              </a:rPr>
              <a:t>Хортицкого</a:t>
            </a:r>
            <a:r>
              <a:rPr lang="ru-RU" dirty="0">
                <a:solidFill>
                  <a:schemeClr val="tx1">
                    <a:lumMod val="75000"/>
                    <a:lumOff val="25000"/>
                  </a:schemeClr>
                </a:solidFill>
                <a:latin typeface="Times New Roman" pitchFamily="18" charset="0"/>
                <a:cs typeface="Times New Roman" pitchFamily="18" charset="0"/>
              </a:rPr>
              <a:t>, </a:t>
            </a:r>
            <a:r>
              <a:rPr lang="ru-RU" dirty="0" err="1">
                <a:solidFill>
                  <a:schemeClr val="tx1">
                    <a:lumMod val="75000"/>
                    <a:lumOff val="25000"/>
                  </a:schemeClr>
                </a:solidFill>
                <a:latin typeface="Times New Roman" pitchFamily="18" charset="0"/>
                <a:cs typeface="Times New Roman" pitchFamily="18" charset="0"/>
              </a:rPr>
              <a:t>Ачаирского</a:t>
            </a:r>
            <a:r>
              <a:rPr lang="ru-RU" dirty="0">
                <a:solidFill>
                  <a:schemeClr val="tx1">
                    <a:lumMod val="75000"/>
                    <a:lumOff val="25000"/>
                  </a:schemeClr>
                </a:solidFill>
                <a:latin typeface="Times New Roman" pitchFamily="18" charset="0"/>
                <a:cs typeface="Times New Roman" pitchFamily="18" charset="0"/>
              </a:rPr>
              <a:t>, Алексеевского, Георгиевского и </a:t>
            </a:r>
            <a:r>
              <a:rPr lang="ru-RU" dirty="0" err="1">
                <a:solidFill>
                  <a:schemeClr val="tx1">
                    <a:lumMod val="75000"/>
                    <a:lumOff val="25000"/>
                  </a:schemeClr>
                </a:solidFill>
                <a:latin typeface="Times New Roman" pitchFamily="18" charset="0"/>
                <a:cs typeface="Times New Roman" pitchFamily="18" charset="0"/>
              </a:rPr>
              <a:t>Ливенского</a:t>
            </a:r>
            <a:r>
              <a:rPr lang="ru-RU" dirty="0">
                <a:solidFill>
                  <a:schemeClr val="tx1">
                    <a:lumMod val="75000"/>
                    <a:lumOff val="25000"/>
                  </a:schemeClr>
                </a:solidFill>
                <a:latin typeface="Times New Roman" pitchFamily="18" charset="0"/>
                <a:cs typeface="Times New Roman" pitchFamily="18" charset="0"/>
              </a:rPr>
              <a:t> с входящими в данные сельские советы населенными пунктами, четырьмя совхозами и тремя МТС. </a:t>
            </a:r>
          </a:p>
          <a:p>
            <a:pPr indent="0" algn="just">
              <a:buNone/>
            </a:pPr>
            <a:endParaRPr lang="ru-RU" dirty="0">
              <a:solidFill>
                <a:schemeClr val="tx1">
                  <a:lumMod val="75000"/>
                  <a:lumOff val="2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411446436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95536" y="692696"/>
            <a:ext cx="8229600" cy="5040560"/>
          </a:xfrm>
        </p:spPr>
        <p:txBody>
          <a:bodyPr>
            <a:normAutofit/>
          </a:bodyPr>
          <a:lstStyle/>
          <a:p>
            <a:pPr indent="639763" algn="just">
              <a:buNone/>
            </a:pPr>
            <a:r>
              <a:rPr lang="ru-RU" dirty="0" smtClean="0">
                <a:solidFill>
                  <a:schemeClr val="tx1">
                    <a:lumMod val="75000"/>
                    <a:lumOff val="25000"/>
                  </a:schemeClr>
                </a:solidFill>
                <a:latin typeface="Times New Roman" pitchFamily="18" charset="0"/>
                <a:cs typeface="Times New Roman" pitchFamily="18" charset="0"/>
              </a:rPr>
              <a:t>В </a:t>
            </a:r>
            <a:r>
              <a:rPr lang="ru-RU" dirty="0">
                <a:solidFill>
                  <a:schemeClr val="tx1">
                    <a:lumMod val="75000"/>
                    <a:lumOff val="25000"/>
                  </a:schemeClr>
                </a:solidFill>
                <a:latin typeface="Times New Roman" pitchFamily="18" charset="0"/>
                <a:cs typeface="Times New Roman" pitchFamily="18" charset="0"/>
              </a:rPr>
              <a:t>составе обслуживания Горьковского судебного участка </a:t>
            </a:r>
            <a:r>
              <a:rPr lang="ru-RU" dirty="0" smtClean="0">
                <a:solidFill>
                  <a:schemeClr val="tx1">
                    <a:lumMod val="75000"/>
                    <a:lumOff val="25000"/>
                  </a:schemeClr>
                </a:solidFill>
                <a:latin typeface="Times New Roman" pitchFamily="18" charset="0"/>
                <a:cs typeface="Times New Roman" pitchFamily="18" charset="0"/>
              </a:rPr>
              <a:t>в этот период были </a:t>
            </a:r>
            <a:r>
              <a:rPr lang="ru-RU" dirty="0">
                <a:solidFill>
                  <a:schemeClr val="tx1">
                    <a:lumMod val="75000"/>
                    <a:lumOff val="25000"/>
                  </a:schemeClr>
                </a:solidFill>
                <a:latin typeface="Times New Roman" pitchFamily="18" charset="0"/>
                <a:cs typeface="Times New Roman" pitchFamily="18" charset="0"/>
              </a:rPr>
              <a:t>оставлены следующие сельские советы: Горьковский, </a:t>
            </a:r>
            <a:r>
              <a:rPr lang="ru-RU" dirty="0" err="1">
                <a:solidFill>
                  <a:schemeClr val="tx1">
                    <a:lumMod val="75000"/>
                    <a:lumOff val="25000"/>
                  </a:schemeClr>
                </a:solidFill>
                <a:latin typeface="Times New Roman" pitchFamily="18" charset="0"/>
                <a:cs typeface="Times New Roman" pitchFamily="18" charset="0"/>
              </a:rPr>
              <a:t>Лежанский</a:t>
            </a:r>
            <a:r>
              <a:rPr lang="ru-RU" dirty="0">
                <a:solidFill>
                  <a:schemeClr val="tx1">
                    <a:lumMod val="75000"/>
                    <a:lumOff val="25000"/>
                  </a:schemeClr>
                </a:solidFill>
                <a:latin typeface="Times New Roman" pitchFamily="18" charset="0"/>
                <a:cs typeface="Times New Roman" pitchFamily="18" charset="0"/>
              </a:rPr>
              <a:t>, </a:t>
            </a:r>
            <a:r>
              <a:rPr lang="ru-RU" dirty="0" err="1">
                <a:solidFill>
                  <a:schemeClr val="tx1">
                    <a:lumMod val="75000"/>
                    <a:lumOff val="25000"/>
                  </a:schemeClr>
                </a:solidFill>
                <a:latin typeface="Times New Roman" pitchFamily="18" charset="0"/>
                <a:cs typeface="Times New Roman" pitchFamily="18" charset="0"/>
              </a:rPr>
              <a:t>Осиповский</a:t>
            </a:r>
            <a:r>
              <a:rPr lang="ru-RU" dirty="0">
                <a:solidFill>
                  <a:schemeClr val="tx1">
                    <a:lumMod val="75000"/>
                    <a:lumOff val="25000"/>
                  </a:schemeClr>
                </a:solidFill>
                <a:latin typeface="Times New Roman" pitchFamily="18" charset="0"/>
                <a:cs typeface="Times New Roman" pitchFamily="18" charset="0"/>
              </a:rPr>
              <a:t>, </a:t>
            </a:r>
            <a:r>
              <a:rPr lang="ru-RU" dirty="0" err="1">
                <a:solidFill>
                  <a:schemeClr val="tx1">
                    <a:lumMod val="75000"/>
                    <a:lumOff val="25000"/>
                  </a:schemeClr>
                </a:solidFill>
                <a:latin typeface="Times New Roman" pitchFamily="18" charset="0"/>
                <a:cs typeface="Times New Roman" pitchFamily="18" charset="0"/>
              </a:rPr>
              <a:t>Максимовский</a:t>
            </a:r>
            <a:r>
              <a:rPr lang="ru-RU" dirty="0">
                <a:solidFill>
                  <a:schemeClr val="tx1">
                    <a:lumMod val="75000"/>
                    <a:lumOff val="25000"/>
                  </a:schemeClr>
                </a:solidFill>
                <a:latin typeface="Times New Roman" pitchFamily="18" charset="0"/>
                <a:cs typeface="Times New Roman" pitchFamily="18" charset="0"/>
              </a:rPr>
              <a:t>, </a:t>
            </a:r>
            <a:r>
              <a:rPr lang="ru-RU" dirty="0" err="1">
                <a:solidFill>
                  <a:schemeClr val="tx1">
                    <a:lumMod val="75000"/>
                    <a:lumOff val="25000"/>
                  </a:schemeClr>
                </a:solidFill>
                <a:latin typeface="Times New Roman" pitchFamily="18" charset="0"/>
                <a:cs typeface="Times New Roman" pitchFamily="18" charset="0"/>
              </a:rPr>
              <a:t>Демьяновский</a:t>
            </a:r>
            <a:r>
              <a:rPr lang="ru-RU" dirty="0">
                <a:solidFill>
                  <a:schemeClr val="tx1">
                    <a:lumMod val="75000"/>
                    <a:lumOff val="25000"/>
                  </a:schemeClr>
                </a:solidFill>
                <a:latin typeface="Times New Roman" pitchFamily="18" charset="0"/>
                <a:cs typeface="Times New Roman" pitchFamily="18" charset="0"/>
              </a:rPr>
              <a:t>, </a:t>
            </a:r>
            <a:r>
              <a:rPr lang="ru-RU" dirty="0" err="1">
                <a:solidFill>
                  <a:schemeClr val="tx1">
                    <a:lumMod val="75000"/>
                    <a:lumOff val="25000"/>
                  </a:schemeClr>
                </a:solidFill>
                <a:latin typeface="Times New Roman" pitchFamily="18" charset="0"/>
                <a:cs typeface="Times New Roman" pitchFamily="18" charset="0"/>
              </a:rPr>
              <a:t>Суховской</a:t>
            </a:r>
            <a:r>
              <a:rPr lang="ru-RU" dirty="0">
                <a:solidFill>
                  <a:schemeClr val="tx1">
                    <a:lumMod val="75000"/>
                    <a:lumOff val="25000"/>
                  </a:schemeClr>
                </a:solidFill>
                <a:latin typeface="Times New Roman" pitchFamily="18" charset="0"/>
                <a:cs typeface="Times New Roman" pitchFamily="18" charset="0"/>
              </a:rPr>
              <a:t>, Б-Казахский, </a:t>
            </a:r>
            <a:r>
              <a:rPr lang="ru-RU" dirty="0" err="1">
                <a:solidFill>
                  <a:schemeClr val="tx1">
                    <a:lumMod val="75000"/>
                    <a:lumOff val="25000"/>
                  </a:schemeClr>
                </a:solidFill>
                <a:latin typeface="Times New Roman" pitchFamily="18" charset="0"/>
                <a:cs typeface="Times New Roman" pitchFamily="18" charset="0"/>
              </a:rPr>
              <a:t>Бутовский</a:t>
            </a:r>
            <a:r>
              <a:rPr lang="ru-RU" dirty="0">
                <a:solidFill>
                  <a:schemeClr val="tx1">
                    <a:lumMod val="75000"/>
                    <a:lumOff val="25000"/>
                  </a:schemeClr>
                </a:solidFill>
                <a:latin typeface="Times New Roman" pitchFamily="18" charset="0"/>
                <a:cs typeface="Times New Roman" pitchFamily="18" charset="0"/>
              </a:rPr>
              <a:t>, </a:t>
            </a:r>
            <a:r>
              <a:rPr lang="ru-RU" dirty="0" err="1">
                <a:solidFill>
                  <a:schemeClr val="tx1">
                    <a:lumMod val="75000"/>
                    <a:lumOff val="25000"/>
                  </a:schemeClr>
                </a:solidFill>
                <a:latin typeface="Times New Roman" pitchFamily="18" charset="0"/>
                <a:cs typeface="Times New Roman" pitchFamily="18" charset="0"/>
              </a:rPr>
              <a:t>Вяжевский</a:t>
            </a:r>
            <a:r>
              <a:rPr lang="ru-RU" dirty="0">
                <a:solidFill>
                  <a:schemeClr val="tx1">
                    <a:lumMod val="75000"/>
                    <a:lumOff val="25000"/>
                  </a:schemeClr>
                </a:solidFill>
                <a:latin typeface="Times New Roman" pitchFamily="18" charset="0"/>
                <a:cs typeface="Times New Roman" pitchFamily="18" charset="0"/>
              </a:rPr>
              <a:t>, Спасский, </a:t>
            </a:r>
            <a:r>
              <a:rPr lang="ru-RU" dirty="0" err="1">
                <a:solidFill>
                  <a:schemeClr val="tx1">
                    <a:lumMod val="75000"/>
                    <a:lumOff val="25000"/>
                  </a:schemeClr>
                </a:solidFill>
                <a:latin typeface="Times New Roman" pitchFamily="18" charset="0"/>
                <a:cs typeface="Times New Roman" pitchFamily="18" charset="0"/>
              </a:rPr>
              <a:t>Рощинский</a:t>
            </a:r>
            <a:r>
              <a:rPr lang="ru-RU" dirty="0">
                <a:solidFill>
                  <a:schemeClr val="tx1">
                    <a:lumMod val="75000"/>
                    <a:lumOff val="25000"/>
                  </a:schemeClr>
                </a:solidFill>
                <a:latin typeface="Times New Roman" pitchFamily="18" charset="0"/>
                <a:cs typeface="Times New Roman" pitchFamily="18" charset="0"/>
              </a:rPr>
              <a:t>, </a:t>
            </a:r>
            <a:r>
              <a:rPr lang="ru-RU" dirty="0" err="1">
                <a:solidFill>
                  <a:schemeClr val="tx1">
                    <a:lumMod val="75000"/>
                    <a:lumOff val="25000"/>
                  </a:schemeClr>
                </a:solidFill>
                <a:latin typeface="Times New Roman" pitchFamily="18" charset="0"/>
                <a:cs typeface="Times New Roman" pitchFamily="18" charset="0"/>
              </a:rPr>
              <a:t>Беляшевский</a:t>
            </a:r>
            <a:r>
              <a:rPr lang="ru-RU" dirty="0">
                <a:solidFill>
                  <a:schemeClr val="tx1">
                    <a:lumMod val="75000"/>
                    <a:lumOff val="25000"/>
                  </a:schemeClr>
                </a:solidFill>
                <a:latin typeface="Times New Roman" pitchFamily="18" charset="0"/>
                <a:cs typeface="Times New Roman" pitchFamily="18" charset="0"/>
              </a:rPr>
              <a:t>, </a:t>
            </a:r>
            <a:r>
              <a:rPr lang="ru-RU" dirty="0" err="1">
                <a:solidFill>
                  <a:schemeClr val="tx1">
                    <a:lumMod val="75000"/>
                    <a:lumOff val="25000"/>
                  </a:schemeClr>
                </a:solidFill>
                <a:latin typeface="Times New Roman" pitchFamily="18" charset="0"/>
                <a:cs typeface="Times New Roman" pitchFamily="18" charset="0"/>
              </a:rPr>
              <a:t>Кобурлинский</a:t>
            </a:r>
            <a:r>
              <a:rPr lang="ru-RU" dirty="0">
                <a:solidFill>
                  <a:schemeClr val="tx1">
                    <a:lumMod val="75000"/>
                    <a:lumOff val="25000"/>
                  </a:schemeClr>
                </a:solidFill>
                <a:latin typeface="Times New Roman" pitchFamily="18" charset="0"/>
                <a:cs typeface="Times New Roman" pitchFamily="18" charset="0"/>
              </a:rPr>
              <a:t>, </a:t>
            </a:r>
            <a:r>
              <a:rPr lang="ru-RU" dirty="0" err="1">
                <a:solidFill>
                  <a:schemeClr val="tx1">
                    <a:lumMod val="75000"/>
                    <a:lumOff val="25000"/>
                  </a:schemeClr>
                </a:solidFill>
                <a:latin typeface="Times New Roman" pitchFamily="18" charset="0"/>
                <a:cs typeface="Times New Roman" pitchFamily="18" charset="0"/>
              </a:rPr>
              <a:t>Нижнеомский</a:t>
            </a:r>
            <a:r>
              <a:rPr lang="ru-RU" dirty="0">
                <a:solidFill>
                  <a:schemeClr val="tx1">
                    <a:lumMod val="75000"/>
                    <a:lumOff val="25000"/>
                  </a:schemeClr>
                </a:solidFill>
                <a:latin typeface="Times New Roman" pitchFamily="18" charset="0"/>
                <a:cs typeface="Times New Roman" pitchFamily="18" charset="0"/>
              </a:rPr>
              <a:t>, </a:t>
            </a:r>
            <a:r>
              <a:rPr lang="ru-RU" dirty="0" err="1">
                <a:solidFill>
                  <a:schemeClr val="tx1">
                    <a:lumMod val="75000"/>
                    <a:lumOff val="25000"/>
                  </a:schemeClr>
                </a:solidFill>
                <a:latin typeface="Times New Roman" pitchFamily="18" charset="0"/>
                <a:cs typeface="Times New Roman" pitchFamily="18" charset="0"/>
              </a:rPr>
              <a:t>Хамутинский</a:t>
            </a:r>
            <a:r>
              <a:rPr lang="ru-RU" dirty="0">
                <a:solidFill>
                  <a:schemeClr val="tx1">
                    <a:lumMod val="75000"/>
                    <a:lumOff val="25000"/>
                  </a:schemeClr>
                </a:solidFill>
                <a:latin typeface="Times New Roman" pitchFamily="18" charset="0"/>
                <a:cs typeface="Times New Roman" pitchFamily="18" charset="0"/>
              </a:rPr>
              <a:t>, </a:t>
            </a:r>
            <a:r>
              <a:rPr lang="ru-RU" dirty="0" err="1">
                <a:solidFill>
                  <a:schemeClr val="tx1">
                    <a:lumMod val="75000"/>
                    <a:lumOff val="25000"/>
                  </a:schemeClr>
                </a:solidFill>
                <a:latin typeface="Times New Roman" pitchFamily="18" charset="0"/>
                <a:cs typeface="Times New Roman" pitchFamily="18" charset="0"/>
              </a:rPr>
              <a:t>Усть</a:t>
            </a:r>
            <a:r>
              <a:rPr lang="ru-RU" dirty="0">
                <a:solidFill>
                  <a:schemeClr val="tx1">
                    <a:lumMod val="75000"/>
                    <a:lumOff val="25000"/>
                  </a:schemeClr>
                </a:solidFill>
                <a:latin typeface="Times New Roman" pitchFamily="18" charset="0"/>
                <a:cs typeface="Times New Roman" pitchFamily="18" charset="0"/>
              </a:rPr>
              <a:t>-Горский с входящими в данные сельские советы населенными пунктами, тремя совхозами и двумя МТС. Народным судьей Серебрянского судебного участка Горьковского района </a:t>
            </a:r>
            <a:r>
              <a:rPr lang="ru-RU" dirty="0" smtClean="0">
                <a:solidFill>
                  <a:srgbClr val="FF0000"/>
                </a:solidFill>
                <a:latin typeface="Times New Roman" pitchFamily="18" charset="0"/>
                <a:cs typeface="Times New Roman" pitchFamily="18" charset="0"/>
              </a:rPr>
              <a:t>4 </a:t>
            </a:r>
            <a:r>
              <a:rPr lang="ru-RU" dirty="0">
                <a:solidFill>
                  <a:srgbClr val="FF0000"/>
                </a:solidFill>
                <a:latin typeface="Times New Roman" pitchFamily="18" charset="0"/>
                <a:cs typeface="Times New Roman" pitchFamily="18" charset="0"/>
              </a:rPr>
              <a:t>марта 1939 года был избран Титов Александр </a:t>
            </a:r>
            <a:r>
              <a:rPr lang="ru-RU" dirty="0" err="1">
                <a:solidFill>
                  <a:srgbClr val="FF0000"/>
                </a:solidFill>
                <a:latin typeface="Times New Roman" pitchFamily="18" charset="0"/>
                <a:cs typeface="Times New Roman" pitchFamily="18" charset="0"/>
              </a:rPr>
              <a:t>Иринеевич</a:t>
            </a:r>
            <a:r>
              <a:rPr lang="ru-RU" dirty="0">
                <a:solidFill>
                  <a:schemeClr val="tx1">
                    <a:lumMod val="75000"/>
                    <a:lumOff val="25000"/>
                  </a:schemeClr>
                </a:solidFill>
                <a:latin typeface="Times New Roman" pitchFamily="18" charset="0"/>
                <a:cs typeface="Times New Roman" pitchFamily="18" charset="0"/>
              </a:rPr>
              <a:t> 2 января 1908 года рождения, который проработал в данной должности  до 13 августа 1940 года и был снят с работы как не справившийся. </a:t>
            </a:r>
          </a:p>
          <a:p>
            <a:pPr indent="285750" algn="just"/>
            <a:endParaRPr lang="ru-RU" dirty="0">
              <a:solidFill>
                <a:schemeClr val="tx1">
                  <a:lumMod val="75000"/>
                  <a:lumOff val="2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345125028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Прошлое</a:t>
            </a:r>
            <a:endParaRPr lang="ru-RU" dirty="0"/>
          </a:p>
        </p:txBody>
      </p:sp>
      <p:sp>
        <p:nvSpPr>
          <p:cNvPr id="3" name="Объект 2"/>
          <p:cNvSpPr>
            <a:spLocks noGrp="1"/>
          </p:cNvSpPr>
          <p:nvPr>
            <p:ph idx="1"/>
          </p:nvPr>
        </p:nvSpPr>
        <p:spPr/>
        <p:txBody>
          <a:bodyPr>
            <a:normAutofit fontScale="92500" lnSpcReduction="10000"/>
          </a:bodyPr>
          <a:lstStyle/>
          <a:p>
            <a:pPr algn="ctr"/>
            <a:r>
              <a:rPr lang="ru-RU" dirty="0" smtClean="0">
                <a:solidFill>
                  <a:schemeClr val="tx1">
                    <a:lumMod val="75000"/>
                    <a:lumOff val="25000"/>
                  </a:schemeClr>
                </a:solidFill>
              </a:rPr>
              <a:t>Историческая справка</a:t>
            </a:r>
          </a:p>
          <a:p>
            <a:pPr algn="ctr"/>
            <a:r>
              <a:rPr lang="ru-RU" dirty="0">
                <a:solidFill>
                  <a:schemeClr val="tx1">
                    <a:lumMod val="75000"/>
                    <a:lumOff val="25000"/>
                  </a:schemeClr>
                </a:solidFill>
              </a:rPr>
              <a:t>Исторические корни Горьковского районного суда уходят в далекие, после революционные годы, когда новая власть Советов находилась на пути формирования своего государственного аппарата, способного защищать интересы рабочих и крестьян.</a:t>
            </a:r>
          </a:p>
          <a:p>
            <a:pPr algn="ctr"/>
            <a:r>
              <a:rPr lang="ru-RU" dirty="0">
                <a:solidFill>
                  <a:schemeClr val="tx1">
                    <a:lumMod val="75000"/>
                    <a:lumOff val="25000"/>
                  </a:schemeClr>
                </a:solidFill>
              </a:rPr>
              <a:t>Первым документом, посвященным судебной системе вновь созданного  государства Советов, был «Декрет о суде», подписанный В.И. Лениным 5 декабря 1917 года. Хотя во многих  местах уже функционировали рабочие и крестьянские суды. В самом г. Омске 15 января 1918 года приступили к выполнению возложенных государством обязанностей 6 участков народных судов. </a:t>
            </a:r>
          </a:p>
          <a:p>
            <a:pPr algn="ctr"/>
            <a:endParaRPr lang="ru-RU" dirty="0"/>
          </a:p>
        </p:txBody>
      </p:sp>
    </p:spTree>
    <p:extLst>
      <p:ext uri="{BB962C8B-B14F-4D97-AF65-F5344CB8AC3E}">
        <p14:creationId xmlns:p14="http://schemas.microsoft.com/office/powerpoint/2010/main" val="178359170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6"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7" dur="1000"/>
                                        <p:tgtEl>
                                          <p:spTgt spid="3">
                                            <p:txEl>
                                              <p:pRg st="0" end="0"/>
                                            </p:txEl>
                                          </p:spTgt>
                                        </p:tgtEl>
                                      </p:cBhvr>
                                    </p:animEffect>
                                  </p:childTnLst>
                                </p:cTn>
                              </p:par>
                              <p:par>
                                <p:cTn id="18" presetID="31" presetClass="entr" presetSubtype="0" fill="hold" nodeType="with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p:cTn id="20"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1"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2"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3" dur="1000"/>
                                        <p:tgtEl>
                                          <p:spTgt spid="3">
                                            <p:txEl>
                                              <p:pRg st="1" end="1"/>
                                            </p:txEl>
                                          </p:spTgt>
                                        </p:tgtEl>
                                      </p:cBhvr>
                                    </p:animEffect>
                                  </p:childTnLst>
                                </p:cTn>
                              </p:par>
                              <p:par>
                                <p:cTn id="24" presetID="31" presetClass="entr" presetSubtype="0" fill="hold" nodeType="with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p:cTn id="26"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7"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8"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9"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23728" y="240239"/>
            <a:ext cx="4915664" cy="6192688"/>
          </a:xfrm>
          <a:prstGeom prst="rect">
            <a:avLst/>
          </a:prstGeom>
        </p:spPr>
      </p:pic>
      <p:sp>
        <p:nvSpPr>
          <p:cNvPr id="2" name="Объект 1"/>
          <p:cNvSpPr>
            <a:spLocks noGrp="1"/>
          </p:cNvSpPr>
          <p:nvPr>
            <p:ph idx="1"/>
          </p:nvPr>
        </p:nvSpPr>
        <p:spPr>
          <a:xfrm>
            <a:off x="1619672" y="5845184"/>
            <a:ext cx="6789440" cy="576064"/>
          </a:xfrm>
        </p:spPr>
        <p:txBody>
          <a:bodyPr>
            <a:normAutofit/>
          </a:bodyPr>
          <a:lstStyle/>
          <a:p>
            <a:pPr indent="639763" algn="just">
              <a:buNone/>
            </a:pPr>
            <a:r>
              <a:rPr lang="ru-RU" dirty="0">
                <a:solidFill>
                  <a:schemeClr val="tx1"/>
                </a:solidFill>
                <a:latin typeface="Times New Roman" pitchFamily="18" charset="0"/>
                <a:cs typeface="Times New Roman" pitchFamily="18" charset="0"/>
              </a:rPr>
              <a:t>Титов Александр </a:t>
            </a:r>
            <a:r>
              <a:rPr lang="ru-RU" dirty="0" err="1">
                <a:solidFill>
                  <a:schemeClr val="tx1"/>
                </a:solidFill>
                <a:latin typeface="Times New Roman" pitchFamily="18" charset="0"/>
                <a:cs typeface="Times New Roman" pitchFamily="18" charset="0"/>
              </a:rPr>
              <a:t>Иринеевич</a:t>
            </a:r>
            <a:endParaRPr lang="ru-RU" dirty="0">
              <a:solidFill>
                <a:schemeClr val="tx1"/>
              </a:solidFill>
              <a:latin typeface="Times New Roman" pitchFamily="18" charset="0"/>
              <a:cs typeface="Times New Roman" pitchFamily="18" charset="0"/>
            </a:endParaRPr>
          </a:p>
          <a:p>
            <a:pPr indent="639763" algn="just">
              <a:buNone/>
            </a:pPr>
            <a:endParaRPr lang="ru-RU" dirty="0">
              <a:solidFill>
                <a:schemeClr val="tx1">
                  <a:lumMod val="75000"/>
                  <a:lumOff val="2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2686350348"/>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827584" y="188640"/>
            <a:ext cx="7560840" cy="6264696"/>
          </a:xfrm>
        </p:spPr>
        <p:txBody>
          <a:bodyPr>
            <a:normAutofit fontScale="85000" lnSpcReduction="20000"/>
          </a:bodyPr>
          <a:lstStyle/>
          <a:p>
            <a:pPr indent="639763" algn="just">
              <a:buNone/>
            </a:pPr>
            <a:r>
              <a:rPr lang="ru-RU" dirty="0" smtClean="0">
                <a:solidFill>
                  <a:srgbClr val="FF0000"/>
                </a:solidFill>
                <a:latin typeface="Times New Roman" pitchFamily="18" charset="0"/>
                <a:cs typeface="Times New Roman" pitchFamily="18" charset="0"/>
              </a:rPr>
              <a:t>Титов </a:t>
            </a:r>
            <a:r>
              <a:rPr lang="ru-RU" dirty="0">
                <a:solidFill>
                  <a:srgbClr val="FF0000"/>
                </a:solidFill>
                <a:latin typeface="Times New Roman" pitchFamily="18" charset="0"/>
                <a:cs typeface="Times New Roman" pitchFamily="18" charset="0"/>
              </a:rPr>
              <a:t>Александр </a:t>
            </a:r>
            <a:r>
              <a:rPr lang="ru-RU" dirty="0" err="1">
                <a:solidFill>
                  <a:srgbClr val="FF0000"/>
                </a:solidFill>
                <a:latin typeface="Times New Roman" pitchFamily="18" charset="0"/>
                <a:cs typeface="Times New Roman" pitchFamily="18" charset="0"/>
              </a:rPr>
              <a:t>Иринеевич</a:t>
            </a:r>
            <a:r>
              <a:rPr lang="ru-RU" dirty="0">
                <a:solidFill>
                  <a:schemeClr val="tx1">
                    <a:lumMod val="75000"/>
                    <a:lumOff val="25000"/>
                  </a:schemeClr>
                </a:solidFill>
                <a:latin typeface="Times New Roman" pitchFamily="18" charset="0"/>
                <a:cs typeface="Times New Roman" pitchFamily="18" charset="0"/>
              </a:rPr>
              <a:t>, личный листок.</a:t>
            </a:r>
          </a:p>
          <a:p>
            <a:pPr indent="639763" algn="just">
              <a:buNone/>
            </a:pPr>
            <a:r>
              <a:rPr lang="ru-RU" dirty="0">
                <a:solidFill>
                  <a:schemeClr val="tx1">
                    <a:lumMod val="75000"/>
                    <a:lumOff val="25000"/>
                  </a:schemeClr>
                </a:solidFill>
                <a:latin typeface="Times New Roman" pitchFamily="18" charset="0"/>
                <a:cs typeface="Times New Roman" pitchFamily="18" charset="0"/>
              </a:rPr>
              <a:t>1.  02.01.1908 года рождения;</a:t>
            </a:r>
          </a:p>
          <a:p>
            <a:pPr indent="639763" algn="just">
              <a:buNone/>
            </a:pPr>
            <a:r>
              <a:rPr lang="ru-RU" dirty="0">
                <a:solidFill>
                  <a:schemeClr val="tx1">
                    <a:lumMod val="75000"/>
                    <a:lumOff val="25000"/>
                  </a:schemeClr>
                </a:solidFill>
                <a:latin typeface="Times New Roman" pitchFamily="18" charset="0"/>
                <a:cs typeface="Times New Roman" pitchFamily="18" charset="0"/>
              </a:rPr>
              <a:t>2. Место рождения – д. </a:t>
            </a:r>
            <a:r>
              <a:rPr lang="ru-RU" dirty="0" err="1">
                <a:solidFill>
                  <a:schemeClr val="tx1">
                    <a:lumMod val="75000"/>
                    <a:lumOff val="25000"/>
                  </a:schemeClr>
                </a:solidFill>
                <a:latin typeface="Times New Roman" pitchFamily="18" charset="0"/>
                <a:cs typeface="Times New Roman" pitchFamily="18" charset="0"/>
              </a:rPr>
              <a:t>Кузминская</a:t>
            </a:r>
            <a:r>
              <a:rPr lang="ru-RU" dirty="0">
                <a:solidFill>
                  <a:schemeClr val="tx1">
                    <a:lumMod val="75000"/>
                    <a:lumOff val="25000"/>
                  </a:schemeClr>
                </a:solidFill>
                <a:latin typeface="Times New Roman" pitchFamily="18" charset="0"/>
                <a:cs typeface="Times New Roman" pitchFamily="18" charset="0"/>
              </a:rPr>
              <a:t>, Архангельского с/с, Сокольского района, Вологодской области;</a:t>
            </a:r>
          </a:p>
          <a:p>
            <a:pPr indent="639763" algn="just">
              <a:buNone/>
            </a:pPr>
            <a:r>
              <a:rPr lang="ru-RU" dirty="0">
                <a:solidFill>
                  <a:schemeClr val="tx1">
                    <a:lumMod val="75000"/>
                    <a:lumOff val="25000"/>
                  </a:schemeClr>
                </a:solidFill>
                <a:latin typeface="Times New Roman" pitchFamily="18" charset="0"/>
                <a:cs typeface="Times New Roman" pitchFamily="18" charset="0"/>
              </a:rPr>
              <a:t>3. Национальность – Русский;</a:t>
            </a:r>
          </a:p>
          <a:p>
            <a:pPr indent="639763" algn="just">
              <a:buNone/>
            </a:pPr>
            <a:r>
              <a:rPr lang="ru-RU" dirty="0">
                <a:solidFill>
                  <a:schemeClr val="tx1">
                    <a:lumMod val="75000"/>
                    <a:lumOff val="25000"/>
                  </a:schemeClr>
                </a:solidFill>
                <a:latin typeface="Times New Roman" pitchFamily="18" charset="0"/>
                <a:cs typeface="Times New Roman" pitchFamily="18" charset="0"/>
              </a:rPr>
              <a:t>4. Социальное происхождение: </a:t>
            </a:r>
            <a:endParaRPr lang="ru-RU" dirty="0" smtClean="0">
              <a:solidFill>
                <a:schemeClr val="tx1">
                  <a:lumMod val="75000"/>
                  <a:lumOff val="25000"/>
                </a:schemeClr>
              </a:solidFill>
              <a:latin typeface="Times New Roman" pitchFamily="18" charset="0"/>
              <a:cs typeface="Times New Roman" pitchFamily="18" charset="0"/>
            </a:endParaRPr>
          </a:p>
          <a:p>
            <a:pPr indent="639763" algn="just">
              <a:buNone/>
            </a:pPr>
            <a:r>
              <a:rPr lang="ru-RU" dirty="0" smtClean="0">
                <a:solidFill>
                  <a:schemeClr val="tx1">
                    <a:lumMod val="75000"/>
                    <a:lumOff val="25000"/>
                  </a:schemeClr>
                </a:solidFill>
                <a:latin typeface="Times New Roman" pitchFamily="18" charset="0"/>
                <a:cs typeface="Times New Roman" pitchFamily="18" charset="0"/>
              </a:rPr>
              <a:t>а)бывшее </a:t>
            </a:r>
            <a:r>
              <a:rPr lang="ru-RU" dirty="0">
                <a:solidFill>
                  <a:schemeClr val="tx1">
                    <a:lumMod val="75000"/>
                    <a:lumOff val="25000"/>
                  </a:schemeClr>
                </a:solidFill>
                <a:latin typeface="Times New Roman" pitchFamily="18" charset="0"/>
                <a:cs typeface="Times New Roman" pitchFamily="18" charset="0"/>
              </a:rPr>
              <a:t>сословие </a:t>
            </a:r>
            <a:r>
              <a:rPr lang="ru-RU" dirty="0" smtClean="0">
                <a:solidFill>
                  <a:schemeClr val="tx1">
                    <a:lumMod val="75000"/>
                    <a:lumOff val="25000"/>
                  </a:schemeClr>
                </a:solidFill>
                <a:latin typeface="Times New Roman" pitchFamily="18" charset="0"/>
                <a:cs typeface="Times New Roman" pitchFamily="18" charset="0"/>
              </a:rPr>
              <a:t>родителей - </a:t>
            </a:r>
            <a:r>
              <a:rPr lang="ru-RU" dirty="0">
                <a:solidFill>
                  <a:schemeClr val="tx1">
                    <a:lumMod val="75000"/>
                    <a:lumOff val="25000"/>
                  </a:schemeClr>
                </a:solidFill>
                <a:latin typeface="Times New Roman" pitchFamily="18" charset="0"/>
                <a:cs typeface="Times New Roman" pitchFamily="18" charset="0"/>
              </a:rPr>
              <a:t>крестьянин; </a:t>
            </a:r>
            <a:endParaRPr lang="ru-RU" dirty="0" smtClean="0">
              <a:solidFill>
                <a:schemeClr val="tx1">
                  <a:lumMod val="75000"/>
                  <a:lumOff val="25000"/>
                </a:schemeClr>
              </a:solidFill>
              <a:latin typeface="Times New Roman" pitchFamily="18" charset="0"/>
              <a:cs typeface="Times New Roman" pitchFamily="18" charset="0"/>
            </a:endParaRPr>
          </a:p>
          <a:p>
            <a:pPr indent="639763" algn="just">
              <a:buNone/>
            </a:pPr>
            <a:r>
              <a:rPr lang="ru-RU" dirty="0" smtClean="0">
                <a:solidFill>
                  <a:schemeClr val="tx1">
                    <a:lumMod val="75000"/>
                    <a:lumOff val="25000"/>
                  </a:schemeClr>
                </a:solidFill>
                <a:latin typeface="Times New Roman" pitchFamily="18" charset="0"/>
                <a:cs typeface="Times New Roman" pitchFamily="18" charset="0"/>
              </a:rPr>
              <a:t>б</a:t>
            </a:r>
            <a:r>
              <a:rPr lang="ru-RU" dirty="0">
                <a:solidFill>
                  <a:schemeClr val="tx1">
                    <a:lumMod val="75000"/>
                    <a:lumOff val="25000"/>
                  </a:schemeClr>
                </a:solidFill>
                <a:latin typeface="Times New Roman" pitchFamily="18" charset="0"/>
                <a:cs typeface="Times New Roman" pitchFamily="18" charset="0"/>
              </a:rPr>
              <a:t>). Основное занятие родителей до Октябрьской революции – рабочий плотник.</a:t>
            </a:r>
          </a:p>
          <a:p>
            <a:pPr indent="639763" algn="just">
              <a:buNone/>
            </a:pPr>
            <a:r>
              <a:rPr lang="ru-RU" dirty="0">
                <a:solidFill>
                  <a:schemeClr val="tx1">
                    <a:lumMod val="75000"/>
                    <a:lumOff val="25000"/>
                  </a:schemeClr>
                </a:solidFill>
                <a:latin typeface="Times New Roman" pitchFamily="18" charset="0"/>
                <a:cs typeface="Times New Roman" pitchFamily="18" charset="0"/>
              </a:rPr>
              <a:t>5. Основная профессия к моменту вступления в партию – Крестьянин; стаж – с 1931 года;</a:t>
            </a:r>
          </a:p>
          <a:p>
            <a:pPr indent="639763" algn="just">
              <a:buNone/>
            </a:pPr>
            <a:r>
              <a:rPr lang="ru-RU" dirty="0">
                <a:solidFill>
                  <a:schemeClr val="tx1">
                    <a:lumMod val="75000"/>
                    <a:lumOff val="25000"/>
                  </a:schemeClr>
                </a:solidFill>
                <a:latin typeface="Times New Roman" pitchFamily="18" charset="0"/>
                <a:cs typeface="Times New Roman" pitchFamily="18" charset="0"/>
              </a:rPr>
              <a:t>6. Социальное положение – рабочий;</a:t>
            </a:r>
          </a:p>
          <a:p>
            <a:pPr indent="639763" algn="just">
              <a:buNone/>
            </a:pPr>
            <a:r>
              <a:rPr lang="ru-RU" dirty="0">
                <a:solidFill>
                  <a:schemeClr val="tx1">
                    <a:lumMod val="75000"/>
                    <a:lumOff val="25000"/>
                  </a:schemeClr>
                </a:solidFill>
                <a:latin typeface="Times New Roman" pitchFamily="18" charset="0"/>
                <a:cs typeface="Times New Roman" pitchFamily="18" charset="0"/>
              </a:rPr>
              <a:t>7. Партийность – кандидат;</a:t>
            </a:r>
          </a:p>
          <a:p>
            <a:pPr indent="639763" algn="just">
              <a:buNone/>
            </a:pPr>
            <a:r>
              <a:rPr lang="ru-RU" dirty="0">
                <a:solidFill>
                  <a:schemeClr val="tx1">
                    <a:lumMod val="75000"/>
                    <a:lumOff val="25000"/>
                  </a:schemeClr>
                </a:solidFill>
                <a:latin typeface="Times New Roman" pitchFamily="18" charset="0"/>
                <a:cs typeface="Times New Roman" pitchFamily="18" charset="0"/>
              </a:rPr>
              <a:t>8. Принят в члены ВКП(б) – Тобольским рыб. трестом; Партстаж с января 1932 года</a:t>
            </a:r>
          </a:p>
          <a:p>
            <a:pPr indent="639763" algn="just">
              <a:buNone/>
            </a:pPr>
            <a:r>
              <a:rPr lang="ru-RU" dirty="0">
                <a:solidFill>
                  <a:schemeClr val="tx1">
                    <a:lumMod val="75000"/>
                    <a:lumOff val="25000"/>
                  </a:schemeClr>
                </a:solidFill>
                <a:latin typeface="Times New Roman" pitchFamily="18" charset="0"/>
                <a:cs typeface="Times New Roman" pitchFamily="18" charset="0"/>
              </a:rPr>
              <a:t>9. Стаж пребывания в ВЛКСМ с 1921 года по 1924 год;</a:t>
            </a:r>
          </a:p>
          <a:p>
            <a:pPr indent="639763" algn="just">
              <a:buNone/>
            </a:pPr>
            <a:r>
              <a:rPr lang="ru-RU" dirty="0">
                <a:solidFill>
                  <a:schemeClr val="tx1">
                    <a:lumMod val="75000"/>
                    <a:lumOff val="25000"/>
                  </a:schemeClr>
                </a:solidFill>
                <a:latin typeface="Times New Roman" pitchFamily="18" charset="0"/>
                <a:cs typeface="Times New Roman" pitchFamily="18" charset="0"/>
              </a:rPr>
              <a:t>10. Образование – 2 класса сельской школы: Омская правовая школа – с 07.02.1938 года. </a:t>
            </a:r>
          </a:p>
          <a:p>
            <a:pPr indent="639763" algn="just">
              <a:buNone/>
            </a:pPr>
            <a:r>
              <a:rPr lang="ru-RU" dirty="0">
                <a:solidFill>
                  <a:schemeClr val="tx1">
                    <a:lumMod val="75000"/>
                    <a:lumOff val="25000"/>
                  </a:schemeClr>
                </a:solidFill>
                <a:latin typeface="Times New Roman" pitchFamily="18" charset="0"/>
                <a:cs typeface="Times New Roman" pitchFamily="18" charset="0"/>
              </a:rPr>
              <a:t>11. Семейное положение – Холост;</a:t>
            </a:r>
          </a:p>
          <a:p>
            <a:pPr indent="639763" algn="just">
              <a:buNone/>
            </a:pPr>
            <a:r>
              <a:rPr lang="ru-RU" dirty="0">
                <a:solidFill>
                  <a:schemeClr val="tx1">
                    <a:lumMod val="75000"/>
                    <a:lumOff val="25000"/>
                  </a:schemeClr>
                </a:solidFill>
                <a:latin typeface="Times New Roman" pitchFamily="18" charset="0"/>
                <a:cs typeface="Times New Roman" pitchFamily="18" charset="0"/>
              </a:rPr>
              <a:t>12. Домашний адрес - г. Омск. </a:t>
            </a:r>
            <a:r>
              <a:rPr lang="ru-RU" dirty="0">
                <a:solidFill>
                  <a:srgbClr val="FF0000"/>
                </a:solidFill>
                <a:latin typeface="Times New Roman" pitchFamily="18" charset="0"/>
                <a:cs typeface="Times New Roman" pitchFamily="18" charset="0"/>
              </a:rPr>
              <a:t>Ул. Тарская д.15</a:t>
            </a:r>
            <a:r>
              <a:rPr lang="ru-RU" dirty="0">
                <a:solidFill>
                  <a:schemeClr val="tx1">
                    <a:lumMod val="75000"/>
                    <a:lumOff val="25000"/>
                  </a:schemeClr>
                </a:solidFill>
                <a:latin typeface="Times New Roman" pitchFamily="18" charset="0"/>
                <a:cs typeface="Times New Roman" pitchFamily="18" charset="0"/>
              </a:rPr>
              <a:t>,  на 18.08.1938 года.</a:t>
            </a:r>
          </a:p>
          <a:p>
            <a:pPr indent="639763" algn="just">
              <a:buNone/>
            </a:pPr>
            <a:endParaRPr lang="ru-RU" dirty="0">
              <a:solidFill>
                <a:schemeClr val="tx1">
                  <a:lumMod val="75000"/>
                  <a:lumOff val="2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346505573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 calcmode="lin" valueType="num">
                                      <p:cBhvr additive="base">
                                        <p:cTn id="15"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 calcmode="lin" valueType="num">
                                      <p:cBhvr additive="base">
                                        <p:cTn id="23"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 calcmode="lin" valueType="num">
                                      <p:cBhvr additive="base">
                                        <p:cTn id="2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anim calcmode="lin" valueType="num">
                                      <p:cBhvr additive="base">
                                        <p:cTn id="31"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anim calcmode="lin" valueType="num">
                                      <p:cBhvr additive="base">
                                        <p:cTn id="35"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
                                            <p:txEl>
                                              <p:pRg st="8" end="8"/>
                                            </p:txEl>
                                          </p:spTgt>
                                        </p:tgtEl>
                                        <p:attrNameLst>
                                          <p:attrName>style.visibility</p:attrName>
                                        </p:attrNameLst>
                                      </p:cBhvr>
                                      <p:to>
                                        <p:strVal val="visible"/>
                                      </p:to>
                                    </p:set>
                                    <p:anim calcmode="lin" valueType="num">
                                      <p:cBhvr additive="base">
                                        <p:cTn id="39"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2">
                                            <p:txEl>
                                              <p:pRg st="8" end="8"/>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
                                            <p:txEl>
                                              <p:pRg st="9" end="9"/>
                                            </p:txEl>
                                          </p:spTgt>
                                        </p:tgtEl>
                                        <p:attrNameLst>
                                          <p:attrName>style.visibility</p:attrName>
                                        </p:attrNameLst>
                                      </p:cBhvr>
                                      <p:to>
                                        <p:strVal val="visible"/>
                                      </p:to>
                                    </p:set>
                                    <p:anim calcmode="lin" valueType="num">
                                      <p:cBhvr additive="base">
                                        <p:cTn id="43"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9" end="9"/>
                                            </p:tx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
                                            <p:txEl>
                                              <p:pRg st="10" end="10"/>
                                            </p:txEl>
                                          </p:spTgt>
                                        </p:tgtEl>
                                        <p:attrNameLst>
                                          <p:attrName>style.visibility</p:attrName>
                                        </p:attrNameLst>
                                      </p:cBhvr>
                                      <p:to>
                                        <p:strVal val="visible"/>
                                      </p:to>
                                    </p:set>
                                    <p:anim calcmode="lin" valueType="num">
                                      <p:cBhvr additive="base">
                                        <p:cTn id="47"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2">
                                            <p:txEl>
                                              <p:pRg st="10" end="10"/>
                                            </p:txEl>
                                          </p:spTgt>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
                                            <p:txEl>
                                              <p:pRg st="11" end="11"/>
                                            </p:txEl>
                                          </p:spTgt>
                                        </p:tgtEl>
                                        <p:attrNameLst>
                                          <p:attrName>style.visibility</p:attrName>
                                        </p:attrNameLst>
                                      </p:cBhvr>
                                      <p:to>
                                        <p:strVal val="visible"/>
                                      </p:to>
                                    </p:set>
                                    <p:anim calcmode="lin" valueType="num">
                                      <p:cBhvr additive="base">
                                        <p:cTn id="51" dur="500" fill="hold"/>
                                        <p:tgtEl>
                                          <p:spTgt spid="2">
                                            <p:txEl>
                                              <p:pRg st="11" end="11"/>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2">
                                            <p:txEl>
                                              <p:pRg st="11" end="11"/>
                                            </p:txEl>
                                          </p:spTgt>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
                                            <p:txEl>
                                              <p:pRg st="12" end="12"/>
                                            </p:txEl>
                                          </p:spTgt>
                                        </p:tgtEl>
                                        <p:attrNameLst>
                                          <p:attrName>style.visibility</p:attrName>
                                        </p:attrNameLst>
                                      </p:cBhvr>
                                      <p:to>
                                        <p:strVal val="visible"/>
                                      </p:to>
                                    </p:set>
                                    <p:anim calcmode="lin" valueType="num">
                                      <p:cBhvr additive="base">
                                        <p:cTn id="55" dur="500" fill="hold"/>
                                        <p:tgtEl>
                                          <p:spTgt spid="2">
                                            <p:txEl>
                                              <p:pRg st="12" end="12"/>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
                                            <p:txEl>
                                              <p:pRg st="12" end="12"/>
                                            </p:txEl>
                                          </p:spTgt>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
                                            <p:txEl>
                                              <p:pRg st="13" end="13"/>
                                            </p:txEl>
                                          </p:spTgt>
                                        </p:tgtEl>
                                        <p:attrNameLst>
                                          <p:attrName>style.visibility</p:attrName>
                                        </p:attrNameLst>
                                      </p:cBhvr>
                                      <p:to>
                                        <p:strVal val="visible"/>
                                      </p:to>
                                    </p:set>
                                    <p:anim calcmode="lin" valueType="num">
                                      <p:cBhvr additive="base">
                                        <p:cTn id="59" dur="500" fill="hold"/>
                                        <p:tgtEl>
                                          <p:spTgt spid="2">
                                            <p:txEl>
                                              <p:pRg st="13" end="13"/>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2">
                                            <p:txEl>
                                              <p:pRg st="13" end="13"/>
                                            </p:txEl>
                                          </p:spTgt>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
                                            <p:txEl>
                                              <p:pRg st="14" end="14"/>
                                            </p:txEl>
                                          </p:spTgt>
                                        </p:tgtEl>
                                        <p:attrNameLst>
                                          <p:attrName>style.visibility</p:attrName>
                                        </p:attrNameLst>
                                      </p:cBhvr>
                                      <p:to>
                                        <p:strVal val="visible"/>
                                      </p:to>
                                    </p:set>
                                    <p:anim calcmode="lin" valueType="num">
                                      <p:cBhvr additive="base">
                                        <p:cTn id="63" dur="500" fill="hold"/>
                                        <p:tgtEl>
                                          <p:spTgt spid="2">
                                            <p:txEl>
                                              <p:pRg st="14" end="14"/>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2">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827584" y="188640"/>
            <a:ext cx="7560840" cy="6192688"/>
          </a:xfrm>
        </p:spPr>
        <p:txBody>
          <a:bodyPr>
            <a:normAutofit lnSpcReduction="10000"/>
          </a:bodyPr>
          <a:lstStyle/>
          <a:p>
            <a:pPr indent="639763" algn="just">
              <a:buNone/>
            </a:pPr>
            <a:r>
              <a:rPr lang="ru-RU" dirty="0">
                <a:solidFill>
                  <a:schemeClr val="tx1">
                    <a:lumMod val="75000"/>
                    <a:lumOff val="25000"/>
                  </a:schemeClr>
                </a:solidFill>
                <a:latin typeface="Times New Roman" pitchFamily="18" charset="0"/>
                <a:cs typeface="Times New Roman" pitchFamily="18" charset="0"/>
              </a:rPr>
              <a:t>Исполнительный комитет Райсовета посчитал работу народного судьи Титова не отвечающей требованиям соблюдения революционной законности нарушающей имущественные интересы колхозов. Просил прокурора области запросить дела и опротестовать незаконные решения.</a:t>
            </a:r>
          </a:p>
          <a:p>
            <a:pPr indent="639763" algn="just">
              <a:buNone/>
            </a:pPr>
            <a:r>
              <a:rPr lang="ru-RU" dirty="0" smtClean="0">
                <a:solidFill>
                  <a:schemeClr val="tx1">
                    <a:lumMod val="75000"/>
                    <a:lumOff val="25000"/>
                  </a:schemeClr>
                </a:solidFill>
                <a:latin typeface="Times New Roman" pitchFamily="18" charset="0"/>
                <a:cs typeface="Times New Roman" pitchFamily="18" charset="0"/>
              </a:rPr>
              <a:t>21.06.1940 </a:t>
            </a:r>
            <a:r>
              <a:rPr lang="ru-RU" dirty="0">
                <a:solidFill>
                  <a:schemeClr val="tx1">
                    <a:lumMod val="75000"/>
                    <a:lumOff val="25000"/>
                  </a:schemeClr>
                </a:solidFill>
                <a:latin typeface="Times New Roman" pitchFamily="18" charset="0"/>
                <a:cs typeface="Times New Roman" pitchFamily="18" charset="0"/>
              </a:rPr>
              <a:t>года- Управление НКЮ РСФСР по Омской области обращением к отделу кадров Омского обкома ВКП(б) просит снять с работы народного судью Титова как не справившегося с работой, в связи с нарушением им социалистической законности и волокитой в рассмотрении дел.</a:t>
            </a:r>
          </a:p>
          <a:p>
            <a:pPr indent="639763" algn="just">
              <a:buNone/>
            </a:pPr>
            <a:r>
              <a:rPr lang="ru-RU" dirty="0">
                <a:solidFill>
                  <a:schemeClr val="tx1">
                    <a:lumMod val="75000"/>
                    <a:lumOff val="25000"/>
                  </a:schemeClr>
                </a:solidFill>
                <a:latin typeface="Times New Roman" pitchFamily="18" charset="0"/>
                <a:cs typeface="Times New Roman" pitchFamily="18" charset="0"/>
              </a:rPr>
              <a:t>Протоколом №31 заседания бюро Омского обкома ВКП(б) от 13.08.1940 года, постановили: снять с работы народного судьи  2 участка Горьковского района т. Титова А.И. КАК НЕ СПРАВИВШЕГОСЯ </a:t>
            </a:r>
            <a:r>
              <a:rPr lang="ru-RU" dirty="0" smtClean="0">
                <a:solidFill>
                  <a:schemeClr val="tx1">
                    <a:lumMod val="75000"/>
                    <a:lumOff val="25000"/>
                  </a:schemeClr>
                </a:solidFill>
                <a:latin typeface="Times New Roman" pitchFamily="18" charset="0"/>
                <a:cs typeface="Times New Roman" pitchFamily="18" charset="0"/>
              </a:rPr>
              <a:t>с работой</a:t>
            </a:r>
            <a:r>
              <a:rPr lang="ru-RU" dirty="0">
                <a:solidFill>
                  <a:schemeClr val="tx1">
                    <a:lumMod val="75000"/>
                    <a:lumOff val="25000"/>
                  </a:schemeClr>
                </a:solidFill>
                <a:latin typeface="Times New Roman" pitchFamily="18" charset="0"/>
                <a:cs typeface="Times New Roman" pitchFamily="18" charset="0"/>
              </a:rPr>
              <a:t>. </a:t>
            </a:r>
          </a:p>
        </p:txBody>
      </p:sp>
    </p:spTree>
    <p:extLst>
      <p:ext uri="{BB962C8B-B14F-4D97-AF65-F5344CB8AC3E}">
        <p14:creationId xmlns:p14="http://schemas.microsoft.com/office/powerpoint/2010/main" val="3032655806"/>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5076056" y="188640"/>
            <a:ext cx="3816424" cy="6192688"/>
          </a:xfrm>
        </p:spPr>
        <p:txBody>
          <a:bodyPr>
            <a:normAutofit/>
          </a:bodyPr>
          <a:lstStyle/>
          <a:p>
            <a:pPr indent="639763" algn="just">
              <a:buNone/>
            </a:pPr>
            <a:r>
              <a:rPr lang="ru-RU" dirty="0" smtClean="0">
                <a:solidFill>
                  <a:schemeClr val="tx1">
                    <a:lumMod val="75000"/>
                    <a:lumOff val="25000"/>
                  </a:schemeClr>
                </a:solidFill>
                <a:latin typeface="Times New Roman" pitchFamily="18" charset="0"/>
                <a:cs typeface="Times New Roman" pitchFamily="18" charset="0"/>
              </a:rPr>
              <a:t>После Титова А.И. в период времени с 31 октября 1940 по 29 января 1943 года возглавлял второй судебный участок </a:t>
            </a:r>
            <a:r>
              <a:rPr lang="ru-RU" dirty="0" smtClean="0">
                <a:solidFill>
                  <a:srgbClr val="FF0000"/>
                </a:solidFill>
                <a:latin typeface="Times New Roman" pitchFamily="18" charset="0"/>
                <a:cs typeface="Times New Roman" pitchFamily="18" charset="0"/>
              </a:rPr>
              <a:t>Орехов Степан Фомич</a:t>
            </a:r>
            <a:r>
              <a:rPr lang="ru-RU" dirty="0">
                <a:solidFill>
                  <a:schemeClr val="tx1">
                    <a:lumMod val="75000"/>
                    <a:lumOff val="25000"/>
                  </a:schemeClr>
                </a:solidFill>
                <a:latin typeface="Times New Roman" pitchFamily="18" charset="0"/>
                <a:cs typeface="Times New Roman" pitchFamily="18" charset="0"/>
              </a:rPr>
              <a:t>, член профсоюза суда и прокуратуры  с 1935 года. </a:t>
            </a:r>
            <a:endParaRPr lang="ru-RU" dirty="0" smtClean="0">
              <a:solidFill>
                <a:schemeClr val="tx1">
                  <a:lumMod val="75000"/>
                  <a:lumOff val="25000"/>
                </a:schemeClr>
              </a:solidFill>
              <a:latin typeface="Times New Roman" pitchFamily="18" charset="0"/>
              <a:cs typeface="Times New Roman" pitchFamily="18" charset="0"/>
            </a:endParaRPr>
          </a:p>
          <a:p>
            <a:pPr indent="639763" algn="just">
              <a:buNone/>
            </a:pPr>
            <a:endParaRPr lang="ru-RU" dirty="0">
              <a:solidFill>
                <a:schemeClr val="tx1">
                  <a:lumMod val="75000"/>
                  <a:lumOff val="25000"/>
                </a:schemeClr>
              </a:solidFill>
              <a:latin typeface="Times New Roman" pitchFamily="18" charset="0"/>
              <a:cs typeface="Times New Roman" pitchFamily="18" charset="0"/>
            </a:endParaRPr>
          </a:p>
        </p:txBody>
      </p:sp>
      <p:pic>
        <p:nvPicPr>
          <p:cNvPr id="3" name="Picture 4" descr="Орехов-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932040" cy="6858000"/>
          </a:xfrm>
          <a:prstGeom prst="rect">
            <a:avLst/>
          </a:prstGeom>
          <a:noFill/>
          <a:ln w="22225" cap="rnd">
            <a:solidFill>
              <a:srgbClr val="333300"/>
            </a:solidFill>
            <a:prstDash val="sysDot"/>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829479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539552" y="188640"/>
            <a:ext cx="8136904" cy="6192688"/>
          </a:xfrm>
        </p:spPr>
        <p:txBody>
          <a:bodyPr>
            <a:normAutofit fontScale="92500" lnSpcReduction="10000"/>
          </a:bodyPr>
          <a:lstStyle/>
          <a:p>
            <a:pPr indent="639763" algn="just">
              <a:buNone/>
            </a:pPr>
            <a:r>
              <a:rPr lang="ru-RU" dirty="0" smtClean="0">
                <a:solidFill>
                  <a:schemeClr val="tx1">
                    <a:lumMod val="75000"/>
                    <a:lumOff val="25000"/>
                  </a:schemeClr>
                </a:solidFill>
                <a:latin typeface="Times New Roman" pitchFamily="18" charset="0"/>
                <a:cs typeface="Times New Roman" pitchFamily="18" charset="0"/>
              </a:rPr>
              <a:t>С </a:t>
            </a:r>
            <a:r>
              <a:rPr lang="ru-RU" dirty="0">
                <a:solidFill>
                  <a:schemeClr val="tx1">
                    <a:lumMod val="75000"/>
                    <a:lumOff val="25000"/>
                  </a:schemeClr>
                </a:solidFill>
                <a:latin typeface="Times New Roman" pitchFamily="18" charset="0"/>
                <a:cs typeface="Times New Roman" pitchFamily="18" charset="0"/>
              </a:rPr>
              <a:t>ноября 1941 года по октябрь 1942 года являлся членом Военного трибунала 25 Гвардейской стрелковой дивизии ордена Красного знамени. С октября 1942 года по апрель 1943 года являлся членом военного трибунала 10 </a:t>
            </a:r>
            <a:r>
              <a:rPr lang="ru-RU" dirty="0" smtClean="0">
                <a:solidFill>
                  <a:schemeClr val="tx1">
                    <a:lumMod val="75000"/>
                    <a:lumOff val="25000"/>
                  </a:schemeClr>
                </a:solidFill>
                <a:latin typeface="Times New Roman" pitchFamily="18" charset="0"/>
                <a:cs typeface="Times New Roman" pitchFamily="18" charset="0"/>
              </a:rPr>
              <a:t>Артиллерийской дивизии </a:t>
            </a:r>
            <a:r>
              <a:rPr lang="ru-RU" dirty="0">
                <a:solidFill>
                  <a:schemeClr val="tx1">
                    <a:lumMod val="75000"/>
                    <a:lumOff val="25000"/>
                  </a:schemeClr>
                </a:solidFill>
                <a:latin typeface="Times New Roman" pitchFamily="18" charset="0"/>
                <a:cs typeface="Times New Roman" pitchFamily="18" charset="0"/>
              </a:rPr>
              <a:t>22 гвардейского стрелкового корпуса 6 Гвардейской Армии. С апреля 1943 </a:t>
            </a:r>
            <a:r>
              <a:rPr lang="ru-RU" dirty="0" smtClean="0">
                <a:solidFill>
                  <a:schemeClr val="tx1">
                    <a:lumMod val="75000"/>
                    <a:lumOff val="25000"/>
                  </a:schemeClr>
                </a:solidFill>
                <a:latin typeface="Times New Roman" pitchFamily="18" charset="0"/>
                <a:cs typeface="Times New Roman" pitchFamily="18" charset="0"/>
              </a:rPr>
              <a:t>по </a:t>
            </a:r>
            <a:r>
              <a:rPr lang="ru-RU" dirty="0">
                <a:solidFill>
                  <a:schemeClr val="tx1">
                    <a:lumMod val="75000"/>
                    <a:lumOff val="25000"/>
                  </a:schemeClr>
                </a:solidFill>
                <a:latin typeface="Times New Roman" pitchFamily="18" charset="0"/>
                <a:cs typeface="Times New Roman" pitchFamily="18" charset="0"/>
              </a:rPr>
              <a:t>июль </a:t>
            </a:r>
            <a:r>
              <a:rPr lang="ru-RU" dirty="0" smtClean="0">
                <a:solidFill>
                  <a:schemeClr val="tx1">
                    <a:lumMod val="75000"/>
                    <a:lumOff val="25000"/>
                  </a:schemeClr>
                </a:solidFill>
                <a:latin typeface="Times New Roman" pitchFamily="18" charset="0"/>
                <a:cs typeface="Times New Roman" pitchFamily="18" charset="0"/>
              </a:rPr>
              <a:t>1943 </a:t>
            </a:r>
            <a:r>
              <a:rPr lang="ru-RU" dirty="0">
                <a:solidFill>
                  <a:schemeClr val="tx1">
                    <a:lumMod val="75000"/>
                    <a:lumOff val="25000"/>
                  </a:schemeClr>
                </a:solidFill>
                <a:latin typeface="Times New Roman" pitchFamily="18" charset="0"/>
                <a:cs typeface="Times New Roman" pitchFamily="18" charset="0"/>
              </a:rPr>
              <a:t>Член военного трибунала 22 Гвардейского стрелкового корпуса. В должности члена коллегии Военного трибунала дивизии ему было присвоено военное звание </a:t>
            </a:r>
            <a:r>
              <a:rPr lang="ru-RU" dirty="0" smtClean="0">
                <a:solidFill>
                  <a:schemeClr val="tx1">
                    <a:lumMod val="75000"/>
                    <a:lumOff val="25000"/>
                  </a:schemeClr>
                </a:solidFill>
                <a:latin typeface="Times New Roman" pitchFamily="18" charset="0"/>
                <a:cs typeface="Times New Roman" pitchFamily="18" charset="0"/>
              </a:rPr>
              <a:t>«</a:t>
            </a:r>
            <a:r>
              <a:rPr lang="ru-RU" dirty="0" smtClean="0">
                <a:solidFill>
                  <a:srgbClr val="FF0000"/>
                </a:solidFill>
                <a:latin typeface="Times New Roman" pitchFamily="18" charset="0"/>
                <a:cs typeface="Times New Roman" pitchFamily="18" charset="0"/>
              </a:rPr>
              <a:t>Военный </a:t>
            </a:r>
            <a:r>
              <a:rPr lang="ru-RU" dirty="0">
                <a:solidFill>
                  <a:srgbClr val="FF0000"/>
                </a:solidFill>
                <a:latin typeface="Times New Roman" pitchFamily="18" charset="0"/>
                <a:cs typeface="Times New Roman" pitchFamily="18" charset="0"/>
              </a:rPr>
              <a:t>юрист 3 ранга</a:t>
            </a:r>
            <a:r>
              <a:rPr lang="ru-RU" dirty="0">
                <a:solidFill>
                  <a:schemeClr val="tx1">
                    <a:lumMod val="75000"/>
                    <a:lumOff val="25000"/>
                  </a:schemeClr>
                </a:solidFill>
                <a:latin typeface="Times New Roman" pitchFamily="18" charset="0"/>
                <a:cs typeface="Times New Roman" pitchFamily="18" charset="0"/>
              </a:rPr>
              <a:t>». С июля 1943 г по апрель 1944 г Орехов С.Ф., был слушателем курсов Военно-Юридической академии Красной армии в г. Москва. С апреля </a:t>
            </a:r>
            <a:r>
              <a:rPr lang="ru-RU" dirty="0" smtClean="0">
                <a:solidFill>
                  <a:schemeClr val="tx1">
                    <a:lumMod val="75000"/>
                    <a:lumOff val="25000"/>
                  </a:schemeClr>
                </a:solidFill>
                <a:latin typeface="Times New Roman" pitchFamily="18" charset="0"/>
                <a:cs typeface="Times New Roman" pitchFamily="18" charset="0"/>
              </a:rPr>
              <a:t>1944 </a:t>
            </a:r>
            <a:r>
              <a:rPr lang="ru-RU" dirty="0">
                <a:solidFill>
                  <a:schemeClr val="tx1">
                    <a:lumMod val="75000"/>
                    <a:lumOff val="25000"/>
                  </a:schemeClr>
                </a:solidFill>
                <a:latin typeface="Times New Roman" pitchFamily="18" charset="0"/>
                <a:cs typeface="Times New Roman" pitchFamily="18" charset="0"/>
              </a:rPr>
              <a:t>по август 1945 года Орехов являлся Председателем военного трибунала </a:t>
            </a:r>
            <a:r>
              <a:rPr lang="ru-RU" dirty="0" smtClean="0">
                <a:solidFill>
                  <a:schemeClr val="tx1">
                    <a:lumMod val="75000"/>
                    <a:lumOff val="25000"/>
                  </a:schemeClr>
                </a:solidFill>
                <a:latin typeface="Times New Roman" pitchFamily="18" charset="0"/>
                <a:cs typeface="Times New Roman" pitchFamily="18" charset="0"/>
              </a:rPr>
              <a:t>дивизии </a:t>
            </a:r>
            <a:r>
              <a:rPr lang="ru-RU" dirty="0">
                <a:solidFill>
                  <a:schemeClr val="tx1">
                    <a:lumMod val="75000"/>
                    <a:lumOff val="25000"/>
                  </a:schemeClr>
                </a:solidFill>
                <a:latin typeface="Times New Roman" pitchFamily="18" charset="0"/>
                <a:cs typeface="Times New Roman" pitchFamily="18" charset="0"/>
              </a:rPr>
              <a:t>в 151 Стрелковой дивизии по Украинскому фронту. С августа 1945 г по январь 1946 г являлся Председателем военного трибунала дивизии 93-й Стрелковой дивизии. С января 1946 г по июль 1946 г являлся членом Военного трибунала дивизии 104 Стрелкового корпуса. С июля 1946 г по декабрь 1946 г член военного трибунала 6 Гвардейского стрелкового корпуса</a:t>
            </a:r>
            <a:r>
              <a:rPr lang="ru-RU" dirty="0" smtClean="0">
                <a:solidFill>
                  <a:schemeClr val="tx1">
                    <a:lumMod val="75000"/>
                    <a:lumOff val="25000"/>
                  </a:schemeClr>
                </a:solidFill>
                <a:latin typeface="Times New Roman" pitchFamily="18" charset="0"/>
                <a:cs typeface="Times New Roman" pitchFamily="18" charset="0"/>
              </a:rPr>
              <a:t>.</a:t>
            </a:r>
            <a:endParaRPr lang="ru-RU" dirty="0">
              <a:solidFill>
                <a:schemeClr val="tx1">
                  <a:lumMod val="75000"/>
                  <a:lumOff val="25000"/>
                </a:schemeClr>
              </a:solidFill>
              <a:latin typeface="Times New Roman" pitchFamily="18" charset="0"/>
              <a:cs typeface="Times New Roman" pitchFamily="18" charset="0"/>
            </a:endParaRPr>
          </a:p>
          <a:p>
            <a:pPr indent="639763" algn="just">
              <a:buNone/>
            </a:pPr>
            <a:endParaRPr lang="ru-RU" dirty="0">
              <a:solidFill>
                <a:schemeClr val="tx1">
                  <a:lumMod val="75000"/>
                  <a:lumOff val="2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72786832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539552" y="188640"/>
            <a:ext cx="8136904" cy="6192688"/>
          </a:xfrm>
        </p:spPr>
        <p:txBody>
          <a:bodyPr>
            <a:normAutofit lnSpcReduction="10000"/>
          </a:bodyPr>
          <a:lstStyle/>
          <a:p>
            <a:pPr indent="639763" algn="just">
              <a:buNone/>
            </a:pPr>
            <a:r>
              <a:rPr lang="ru-RU" dirty="0">
                <a:solidFill>
                  <a:schemeClr val="tx1">
                    <a:lumMod val="75000"/>
                    <a:lumOff val="25000"/>
                  </a:schemeClr>
                </a:solidFill>
                <a:latin typeface="Times New Roman" pitchFamily="18" charset="0"/>
                <a:cs typeface="Times New Roman" pitchFamily="18" charset="0"/>
              </a:rPr>
              <a:t>В январе 1947 года </a:t>
            </a:r>
            <a:r>
              <a:rPr lang="ru-RU" dirty="0" smtClean="0">
                <a:solidFill>
                  <a:schemeClr val="tx1">
                    <a:lumMod val="75000"/>
                    <a:lumOff val="25000"/>
                  </a:schemeClr>
                </a:solidFill>
                <a:latin typeface="Times New Roman" pitchFamily="18" charset="0"/>
                <a:cs typeface="Times New Roman" pitchFamily="18" charset="0"/>
              </a:rPr>
              <a:t>Орехов С.Ф. демобилизован </a:t>
            </a:r>
            <a:r>
              <a:rPr lang="ru-RU" dirty="0">
                <a:solidFill>
                  <a:schemeClr val="tx1">
                    <a:lumMod val="75000"/>
                    <a:lumOff val="25000"/>
                  </a:schemeClr>
                </a:solidFill>
                <a:latin typeface="Times New Roman" pitchFamily="18" charset="0"/>
                <a:cs typeface="Times New Roman" pitchFamily="18" charset="0"/>
              </a:rPr>
              <a:t>из Советской армии в звании майора юстиции. Имел </a:t>
            </a:r>
            <a:r>
              <a:rPr lang="ru-RU" dirty="0" smtClean="0">
                <a:solidFill>
                  <a:srgbClr val="FF0000"/>
                </a:solidFill>
                <a:latin typeface="Times New Roman" pitchFamily="18" charset="0"/>
                <a:cs typeface="Times New Roman" pitchFamily="18" charset="0"/>
              </a:rPr>
              <a:t>награды</a:t>
            </a:r>
            <a:r>
              <a:rPr lang="ru-RU" dirty="0" smtClean="0">
                <a:solidFill>
                  <a:schemeClr val="tx1">
                    <a:lumMod val="75000"/>
                    <a:lumOff val="25000"/>
                  </a:schemeClr>
                </a:solidFill>
                <a:latin typeface="Times New Roman" pitchFamily="18" charset="0"/>
                <a:cs typeface="Times New Roman" pitchFamily="18" charset="0"/>
              </a:rPr>
              <a:t>: </a:t>
            </a:r>
          </a:p>
          <a:p>
            <a:pPr indent="639763" algn="just">
              <a:buNone/>
            </a:pPr>
            <a:r>
              <a:rPr lang="ru-RU" dirty="0" smtClean="0">
                <a:solidFill>
                  <a:schemeClr val="tx1">
                    <a:lumMod val="75000"/>
                    <a:lumOff val="25000"/>
                  </a:schemeClr>
                </a:solidFill>
                <a:latin typeface="Times New Roman" pitchFamily="18" charset="0"/>
                <a:cs typeface="Times New Roman" pitchFamily="18" charset="0"/>
              </a:rPr>
              <a:t>а</a:t>
            </a:r>
            <a:r>
              <a:rPr lang="ru-RU" dirty="0">
                <a:solidFill>
                  <a:schemeClr val="tx1">
                    <a:lumMod val="75000"/>
                    <a:lumOff val="25000"/>
                  </a:schemeClr>
                </a:solidFill>
                <a:latin typeface="Times New Roman" pitchFamily="18" charset="0"/>
                <a:cs typeface="Times New Roman" pitchFamily="18" charset="0"/>
              </a:rPr>
              <a:t>). в 1945 году награжден орденом «</a:t>
            </a:r>
            <a:r>
              <a:rPr lang="ru-RU" dirty="0">
                <a:solidFill>
                  <a:srgbClr val="FF0000"/>
                </a:solidFill>
                <a:latin typeface="Times New Roman" pitchFamily="18" charset="0"/>
                <a:cs typeface="Times New Roman" pitchFamily="18" charset="0"/>
              </a:rPr>
              <a:t>Отечественная война 2 степени</a:t>
            </a:r>
            <a:r>
              <a:rPr lang="ru-RU" dirty="0">
                <a:solidFill>
                  <a:schemeClr val="tx1">
                    <a:lumMod val="75000"/>
                    <a:lumOff val="25000"/>
                  </a:schemeClr>
                </a:solidFill>
                <a:latin typeface="Times New Roman" pitchFamily="18" charset="0"/>
                <a:cs typeface="Times New Roman" pitchFamily="18" charset="0"/>
              </a:rPr>
              <a:t>»; </a:t>
            </a:r>
            <a:endParaRPr lang="ru-RU" dirty="0" smtClean="0">
              <a:solidFill>
                <a:schemeClr val="tx1">
                  <a:lumMod val="75000"/>
                  <a:lumOff val="25000"/>
                </a:schemeClr>
              </a:solidFill>
              <a:latin typeface="Times New Roman" pitchFamily="18" charset="0"/>
              <a:cs typeface="Times New Roman" pitchFamily="18" charset="0"/>
            </a:endParaRPr>
          </a:p>
          <a:p>
            <a:pPr indent="639763" algn="just">
              <a:buNone/>
            </a:pPr>
            <a:r>
              <a:rPr lang="ru-RU" dirty="0" smtClean="0">
                <a:solidFill>
                  <a:schemeClr val="tx1">
                    <a:lumMod val="75000"/>
                    <a:lumOff val="25000"/>
                  </a:schemeClr>
                </a:solidFill>
                <a:latin typeface="Times New Roman" pitchFamily="18" charset="0"/>
                <a:cs typeface="Times New Roman" pitchFamily="18" charset="0"/>
              </a:rPr>
              <a:t>б</a:t>
            </a:r>
            <a:r>
              <a:rPr lang="ru-RU" dirty="0">
                <a:solidFill>
                  <a:schemeClr val="tx1">
                    <a:lumMod val="75000"/>
                    <a:lumOff val="25000"/>
                  </a:schemeClr>
                </a:solidFill>
                <a:latin typeface="Times New Roman" pitchFamily="18" charset="0"/>
                <a:cs typeface="Times New Roman" pitchFamily="18" charset="0"/>
              </a:rPr>
              <a:t>). в 1944 г орденом «</a:t>
            </a:r>
            <a:r>
              <a:rPr lang="ru-RU" dirty="0">
                <a:solidFill>
                  <a:srgbClr val="FF0000"/>
                </a:solidFill>
                <a:latin typeface="Times New Roman" pitchFamily="18" charset="0"/>
                <a:cs typeface="Times New Roman" pitchFamily="18" charset="0"/>
              </a:rPr>
              <a:t>Красная Звезда</a:t>
            </a:r>
            <a:r>
              <a:rPr lang="ru-RU" dirty="0">
                <a:solidFill>
                  <a:schemeClr val="tx1">
                    <a:lumMod val="75000"/>
                    <a:lumOff val="25000"/>
                  </a:schemeClr>
                </a:solidFill>
                <a:latin typeface="Times New Roman" pitchFamily="18" charset="0"/>
                <a:cs typeface="Times New Roman" pitchFamily="18" charset="0"/>
              </a:rPr>
              <a:t>»; </a:t>
            </a:r>
            <a:endParaRPr lang="ru-RU" dirty="0" smtClean="0">
              <a:solidFill>
                <a:schemeClr val="tx1">
                  <a:lumMod val="75000"/>
                  <a:lumOff val="25000"/>
                </a:schemeClr>
              </a:solidFill>
              <a:latin typeface="Times New Roman" pitchFamily="18" charset="0"/>
              <a:cs typeface="Times New Roman" pitchFamily="18" charset="0"/>
            </a:endParaRPr>
          </a:p>
          <a:p>
            <a:pPr indent="639763" algn="just">
              <a:buNone/>
            </a:pPr>
            <a:r>
              <a:rPr lang="ru-RU" dirty="0" smtClean="0">
                <a:solidFill>
                  <a:schemeClr val="tx1">
                    <a:lumMod val="75000"/>
                    <a:lumOff val="25000"/>
                  </a:schemeClr>
                </a:solidFill>
                <a:latin typeface="Times New Roman" pitchFamily="18" charset="0"/>
                <a:cs typeface="Times New Roman" pitchFamily="18" charset="0"/>
              </a:rPr>
              <a:t>в</a:t>
            </a:r>
            <a:r>
              <a:rPr lang="ru-RU" dirty="0">
                <a:solidFill>
                  <a:schemeClr val="tx1">
                    <a:lumMod val="75000"/>
                    <a:lumOff val="25000"/>
                  </a:schemeClr>
                </a:solidFill>
                <a:latin typeface="Times New Roman" pitchFamily="18" charset="0"/>
                <a:cs typeface="Times New Roman" pitchFamily="18" charset="0"/>
              </a:rPr>
              <a:t>). медалями «</a:t>
            </a:r>
            <a:r>
              <a:rPr lang="ru-RU" dirty="0">
                <a:solidFill>
                  <a:srgbClr val="FF0000"/>
                </a:solidFill>
                <a:latin typeface="Times New Roman" pitchFamily="18" charset="0"/>
                <a:cs typeface="Times New Roman" pitchFamily="18" charset="0"/>
              </a:rPr>
              <a:t>За оборону Москвы</a:t>
            </a:r>
            <a:r>
              <a:rPr lang="ru-RU" dirty="0">
                <a:solidFill>
                  <a:schemeClr val="tx1">
                    <a:lumMod val="75000"/>
                    <a:lumOff val="25000"/>
                  </a:schemeClr>
                </a:solidFill>
                <a:latin typeface="Times New Roman" pitchFamily="18" charset="0"/>
                <a:cs typeface="Times New Roman" pitchFamily="18" charset="0"/>
              </a:rPr>
              <a:t>», «</a:t>
            </a:r>
            <a:r>
              <a:rPr lang="ru-RU" dirty="0">
                <a:solidFill>
                  <a:srgbClr val="FF0000"/>
                </a:solidFill>
                <a:latin typeface="Times New Roman" pitchFamily="18" charset="0"/>
                <a:cs typeface="Times New Roman" pitchFamily="18" charset="0"/>
              </a:rPr>
              <a:t>За взятие Будапешта</a:t>
            </a:r>
            <a:r>
              <a:rPr lang="ru-RU" dirty="0">
                <a:solidFill>
                  <a:schemeClr val="tx1">
                    <a:lumMod val="75000"/>
                    <a:lumOff val="25000"/>
                  </a:schemeClr>
                </a:solidFill>
                <a:latin typeface="Times New Roman" pitchFamily="18" charset="0"/>
                <a:cs typeface="Times New Roman" pitchFamily="18" charset="0"/>
              </a:rPr>
              <a:t>», «</a:t>
            </a:r>
            <a:r>
              <a:rPr lang="ru-RU" dirty="0">
                <a:solidFill>
                  <a:srgbClr val="FF0000"/>
                </a:solidFill>
                <a:latin typeface="Times New Roman" pitchFamily="18" charset="0"/>
                <a:cs typeface="Times New Roman" pitchFamily="18" charset="0"/>
              </a:rPr>
              <a:t>За победу над Германией в Великой Отечественной войне 1941-1945 </a:t>
            </a:r>
            <a:r>
              <a:rPr lang="ru-RU" dirty="0">
                <a:solidFill>
                  <a:schemeClr val="tx1">
                    <a:lumMod val="75000"/>
                    <a:lumOff val="25000"/>
                  </a:schemeClr>
                </a:solidFill>
                <a:latin typeface="Times New Roman" pitchFamily="18" charset="0"/>
                <a:cs typeface="Times New Roman" pitchFamily="18" charset="0"/>
              </a:rPr>
              <a:t>г». </a:t>
            </a:r>
            <a:endParaRPr lang="ru-RU" dirty="0" smtClean="0">
              <a:solidFill>
                <a:schemeClr val="tx1">
                  <a:lumMod val="75000"/>
                  <a:lumOff val="25000"/>
                </a:schemeClr>
              </a:solidFill>
              <a:latin typeface="Times New Roman" pitchFamily="18" charset="0"/>
              <a:cs typeface="Times New Roman" pitchFamily="18" charset="0"/>
            </a:endParaRPr>
          </a:p>
          <a:p>
            <a:pPr indent="639763" algn="just">
              <a:buNone/>
            </a:pPr>
            <a:r>
              <a:rPr lang="ru-RU" dirty="0" smtClean="0">
                <a:solidFill>
                  <a:schemeClr val="tx1">
                    <a:lumMod val="75000"/>
                    <a:lumOff val="25000"/>
                  </a:schemeClr>
                </a:solidFill>
                <a:latin typeface="Times New Roman" pitchFamily="18" charset="0"/>
                <a:cs typeface="Times New Roman" pitchFamily="18" charset="0"/>
              </a:rPr>
              <a:t>После </a:t>
            </a:r>
            <a:r>
              <a:rPr lang="ru-RU" dirty="0">
                <a:solidFill>
                  <a:schemeClr val="tx1">
                    <a:lumMod val="75000"/>
                    <a:lumOff val="25000"/>
                  </a:schemeClr>
                </a:solidFill>
                <a:latin typeface="Times New Roman" pitchFamily="18" charset="0"/>
                <a:cs typeface="Times New Roman" pitchFamily="18" charset="0"/>
              </a:rPr>
              <a:t>демобилизации Орехов был избран народным судьей 2-го участка </a:t>
            </a:r>
            <a:r>
              <a:rPr lang="ru-RU" dirty="0" err="1">
                <a:solidFill>
                  <a:schemeClr val="tx1">
                    <a:lumMod val="75000"/>
                    <a:lumOff val="25000"/>
                  </a:schemeClr>
                </a:solidFill>
                <a:latin typeface="Times New Roman" pitchFamily="18" charset="0"/>
                <a:cs typeface="Times New Roman" pitchFamily="18" charset="0"/>
              </a:rPr>
              <a:t>Молотовкого</a:t>
            </a:r>
            <a:r>
              <a:rPr lang="ru-RU" dirty="0">
                <a:solidFill>
                  <a:schemeClr val="tx1">
                    <a:lumMod val="75000"/>
                    <a:lumOff val="25000"/>
                  </a:schemeClr>
                </a:solidFill>
                <a:latin typeface="Times New Roman" pitchFamily="18" charset="0"/>
                <a:cs typeface="Times New Roman" pitchFamily="18" charset="0"/>
              </a:rPr>
              <a:t> района г. Омска, с 25 января 1947 года приступил к работе. Принял участок в запущенном состоянии с трехмесячным остатком не рассмотренных дел. Орехов организовал работу аппарата суда так, что по данным учета за 1-е полугодие 1947 года имел на остатке только 8% гражданских дел и 60% уголовных дел.</a:t>
            </a:r>
          </a:p>
        </p:txBody>
      </p:sp>
    </p:spTree>
    <p:extLst>
      <p:ext uri="{BB962C8B-B14F-4D97-AF65-F5344CB8AC3E}">
        <p14:creationId xmlns:p14="http://schemas.microsoft.com/office/powerpoint/2010/main" val="238890287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p:cTn id="14"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 calcmode="lin" valueType="num">
                                      <p:cBhvr>
                                        <p:cTn id="21"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2">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 calcmode="lin" valueType="num">
                                      <p:cBhvr>
                                        <p:cTn id="28"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2">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 calcmode="lin" valueType="num">
                                      <p:cBhvr>
                                        <p:cTn id="35"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539552" y="188640"/>
            <a:ext cx="8136904" cy="6192688"/>
          </a:xfrm>
        </p:spPr>
        <p:txBody>
          <a:bodyPr>
            <a:normAutofit/>
          </a:bodyPr>
          <a:lstStyle/>
          <a:p>
            <a:pPr indent="639763" algn="just">
              <a:buNone/>
            </a:pPr>
            <a:r>
              <a:rPr lang="ru-RU" dirty="0">
                <a:solidFill>
                  <a:schemeClr val="tx1">
                    <a:lumMod val="75000"/>
                    <a:lumOff val="25000"/>
                  </a:schemeClr>
                </a:solidFill>
                <a:latin typeface="Times New Roman" pitchFamily="18" charset="0"/>
                <a:cs typeface="Times New Roman" pitchFamily="18" charset="0"/>
              </a:rPr>
              <a:t>В </a:t>
            </a:r>
            <a:r>
              <a:rPr lang="ru-RU" dirty="0" smtClean="0">
                <a:solidFill>
                  <a:schemeClr val="tx1">
                    <a:lumMod val="75000"/>
                    <a:lumOff val="25000"/>
                  </a:schemeClr>
                </a:solidFill>
                <a:latin typeface="Times New Roman" pitchFamily="18" charset="0"/>
                <a:cs typeface="Times New Roman" pitchFamily="18" charset="0"/>
              </a:rPr>
              <a:t>дальнейшем в должности народных судей работали: </a:t>
            </a:r>
          </a:p>
          <a:p>
            <a:pPr indent="639763" algn="just">
              <a:buNone/>
            </a:pPr>
            <a:r>
              <a:rPr lang="ru-RU" dirty="0" smtClean="0">
                <a:solidFill>
                  <a:schemeClr val="tx1">
                    <a:lumMod val="75000"/>
                    <a:lumOff val="25000"/>
                  </a:schemeClr>
                </a:solidFill>
                <a:latin typeface="Times New Roman" pitchFamily="18" charset="0"/>
                <a:cs typeface="Times New Roman" pitchFamily="18" charset="0"/>
              </a:rPr>
              <a:t>В период с 09.11.1941 по 17.04.1942 </a:t>
            </a:r>
            <a:r>
              <a:rPr lang="ru-RU" dirty="0">
                <a:solidFill>
                  <a:srgbClr val="FF0000"/>
                </a:solidFill>
                <a:latin typeface="Times New Roman" pitchFamily="18" charset="0"/>
                <a:cs typeface="Times New Roman" pitchFamily="18" charset="0"/>
              </a:rPr>
              <a:t>Воронцова Меланья </a:t>
            </a:r>
            <a:r>
              <a:rPr lang="ru-RU" dirty="0" smtClean="0">
                <a:solidFill>
                  <a:srgbClr val="FF0000"/>
                </a:solidFill>
                <a:latin typeface="Times New Roman" pitchFamily="18" charset="0"/>
                <a:cs typeface="Times New Roman" pitchFamily="18" charset="0"/>
              </a:rPr>
              <a:t>Захаровна</a:t>
            </a:r>
            <a:r>
              <a:rPr lang="ru-RU" dirty="0" smtClean="0">
                <a:solidFill>
                  <a:schemeClr val="tx1">
                    <a:lumMod val="75000"/>
                    <a:lumOff val="25000"/>
                  </a:schemeClr>
                </a:solidFill>
                <a:latin typeface="Times New Roman" pitchFamily="18" charset="0"/>
                <a:cs typeface="Times New Roman" pitchFamily="18" charset="0"/>
              </a:rPr>
              <a:t>. Однако </a:t>
            </a:r>
            <a:r>
              <a:rPr lang="ru-RU" dirty="0">
                <a:solidFill>
                  <a:schemeClr val="tx1">
                    <a:lumMod val="75000"/>
                    <a:lumOff val="25000"/>
                  </a:schemeClr>
                </a:solidFill>
                <a:latin typeface="Times New Roman" pitchFamily="18" charset="0"/>
                <a:cs typeface="Times New Roman" pitchFamily="18" charset="0"/>
              </a:rPr>
              <a:t>из-за недостатка юридических знаний  17.04.42 года была переведена на другую работу</a:t>
            </a:r>
            <a:r>
              <a:rPr lang="ru-RU" dirty="0" smtClean="0">
                <a:solidFill>
                  <a:schemeClr val="tx1">
                    <a:lumMod val="75000"/>
                    <a:lumOff val="25000"/>
                  </a:schemeClr>
                </a:solidFill>
                <a:latin typeface="Times New Roman" pitchFamily="18" charset="0"/>
                <a:cs typeface="Times New Roman" pitchFamily="18" charset="0"/>
              </a:rPr>
              <a:t>.</a:t>
            </a:r>
          </a:p>
          <a:p>
            <a:pPr indent="639763" algn="just">
              <a:buNone/>
            </a:pPr>
            <a:r>
              <a:rPr lang="ru-RU" dirty="0" smtClean="0">
                <a:solidFill>
                  <a:schemeClr val="tx1">
                    <a:lumMod val="75000"/>
                    <a:lumOff val="25000"/>
                  </a:schemeClr>
                </a:solidFill>
                <a:latin typeface="Times New Roman" pitchFamily="18" charset="0"/>
                <a:cs typeface="Times New Roman" pitchFamily="18" charset="0"/>
              </a:rPr>
              <a:t>Затем дела </a:t>
            </a:r>
            <a:r>
              <a:rPr lang="ru-RU" dirty="0">
                <a:solidFill>
                  <a:schemeClr val="tx1">
                    <a:lumMod val="75000"/>
                    <a:lumOff val="25000"/>
                  </a:schemeClr>
                </a:solidFill>
                <a:latin typeface="Times New Roman" pitchFamily="18" charset="0"/>
                <a:cs typeface="Times New Roman" pitchFamily="18" charset="0"/>
              </a:rPr>
              <a:t>у Воронцовой М.З. приняла </a:t>
            </a:r>
            <a:r>
              <a:rPr lang="ru-RU" dirty="0">
                <a:solidFill>
                  <a:srgbClr val="FF0000"/>
                </a:solidFill>
                <a:latin typeface="Times New Roman" pitchFamily="18" charset="0"/>
                <a:cs typeface="Times New Roman" pitchFamily="18" charset="0"/>
              </a:rPr>
              <a:t>Штейн Хая Наумовна</a:t>
            </a:r>
            <a:r>
              <a:rPr lang="ru-RU" dirty="0">
                <a:solidFill>
                  <a:schemeClr val="tx1">
                    <a:lumMod val="75000"/>
                    <a:lumOff val="25000"/>
                  </a:schemeClr>
                </a:solidFill>
                <a:latin typeface="Times New Roman" pitchFamily="18" charset="0"/>
                <a:cs typeface="Times New Roman" pitchFamily="18" charset="0"/>
              </a:rPr>
              <a:t>, которая проработала в должности судьи  до августа 1944 г. и в связи с выездом из района была освобождена от занимаемой должности</a:t>
            </a:r>
            <a:r>
              <a:rPr lang="ru-RU" dirty="0" smtClean="0">
                <a:solidFill>
                  <a:schemeClr val="tx1">
                    <a:lumMod val="75000"/>
                    <a:lumOff val="25000"/>
                  </a:schemeClr>
                </a:solidFill>
                <a:latin typeface="Times New Roman" pitchFamily="18" charset="0"/>
                <a:cs typeface="Times New Roman" pitchFamily="18" charset="0"/>
              </a:rPr>
              <a:t>.</a:t>
            </a:r>
          </a:p>
          <a:p>
            <a:pPr indent="639763" algn="just">
              <a:buNone/>
            </a:pPr>
            <a:r>
              <a:rPr lang="ru-RU" dirty="0">
                <a:solidFill>
                  <a:schemeClr val="tx1">
                    <a:lumMod val="75000"/>
                    <a:lumOff val="25000"/>
                  </a:schemeClr>
                </a:solidFill>
                <a:latin typeface="Times New Roman" pitchFamily="18" charset="0"/>
                <a:cs typeface="Times New Roman" pitchFamily="18" charset="0"/>
              </a:rPr>
              <a:t>Протоколом № 27 от 15.08.1944 года Заседания бюро Горьковского Райкома ВКП(б) Омской области освободить от работы народного судью т. Штейн Х.Н., в связи с выездом из района, утвердить народным судьей т. </a:t>
            </a:r>
            <a:r>
              <a:rPr lang="ru-RU" dirty="0" err="1">
                <a:solidFill>
                  <a:srgbClr val="FF0000"/>
                </a:solidFill>
                <a:latin typeface="Times New Roman" pitchFamily="18" charset="0"/>
                <a:cs typeface="Times New Roman" pitchFamily="18" charset="0"/>
              </a:rPr>
              <a:t>Киотова</a:t>
            </a:r>
            <a:r>
              <a:rPr lang="ru-RU" dirty="0">
                <a:solidFill>
                  <a:srgbClr val="FF0000"/>
                </a:solidFill>
                <a:latin typeface="Times New Roman" pitchFamily="18" charset="0"/>
                <a:cs typeface="Times New Roman" pitchFamily="18" charset="0"/>
              </a:rPr>
              <a:t> С.Н. </a:t>
            </a:r>
            <a:r>
              <a:rPr lang="ru-RU" dirty="0" smtClean="0">
                <a:solidFill>
                  <a:schemeClr val="tx1">
                    <a:lumMod val="75000"/>
                    <a:lumOff val="25000"/>
                  </a:schemeClr>
                </a:solidFill>
                <a:latin typeface="Times New Roman" pitchFamily="18" charset="0"/>
                <a:cs typeface="Times New Roman" pitchFamily="18" charset="0"/>
              </a:rPr>
              <a:t>В </a:t>
            </a:r>
            <a:r>
              <a:rPr lang="ru-RU" dirty="0">
                <a:solidFill>
                  <a:schemeClr val="tx1">
                    <a:lumMod val="75000"/>
                    <a:lumOff val="25000"/>
                  </a:schemeClr>
                </a:solidFill>
                <a:latin typeface="Times New Roman" pitchFamily="18" charset="0"/>
                <a:cs typeface="Times New Roman" pitchFamily="18" charset="0"/>
              </a:rPr>
              <a:t>должности судьи </a:t>
            </a:r>
            <a:r>
              <a:rPr lang="ru-RU" dirty="0" smtClean="0">
                <a:solidFill>
                  <a:schemeClr val="tx1">
                    <a:lumMod val="75000"/>
                    <a:lumOff val="25000"/>
                  </a:schemeClr>
                </a:solidFill>
                <a:latin typeface="Times New Roman" pitchFamily="18" charset="0"/>
                <a:cs typeface="Times New Roman" pitchFamily="18" charset="0"/>
              </a:rPr>
              <a:t>он </a:t>
            </a:r>
            <a:r>
              <a:rPr lang="ru-RU" dirty="0">
                <a:solidFill>
                  <a:schemeClr val="tx1">
                    <a:lumMod val="75000"/>
                    <a:lumOff val="25000"/>
                  </a:schemeClr>
                </a:solidFill>
                <a:latin typeface="Times New Roman" pitchFamily="18" charset="0"/>
                <a:cs typeface="Times New Roman" pitchFamily="18" charset="0"/>
              </a:rPr>
              <a:t>проработал  до 16 декабря 1951 года.</a:t>
            </a:r>
          </a:p>
          <a:p>
            <a:pPr indent="639763" algn="just">
              <a:buNone/>
            </a:pPr>
            <a:endParaRPr lang="ru-RU" dirty="0" smtClean="0">
              <a:solidFill>
                <a:schemeClr val="tx1">
                  <a:lumMod val="75000"/>
                  <a:lumOff val="25000"/>
                </a:schemeClr>
              </a:solidFill>
              <a:latin typeface="Times New Roman" pitchFamily="18" charset="0"/>
              <a:cs typeface="Times New Roman" pitchFamily="18" charset="0"/>
            </a:endParaRPr>
          </a:p>
          <a:p>
            <a:pPr indent="639763" algn="just">
              <a:buNone/>
            </a:pPr>
            <a:endParaRPr lang="ru-RU" dirty="0">
              <a:solidFill>
                <a:schemeClr val="tx1">
                  <a:lumMod val="75000"/>
                  <a:lumOff val="2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262223629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539552" y="188640"/>
            <a:ext cx="8136904" cy="6192688"/>
          </a:xfrm>
        </p:spPr>
        <p:txBody>
          <a:bodyPr>
            <a:normAutofit/>
          </a:bodyPr>
          <a:lstStyle/>
          <a:p>
            <a:pPr indent="639763" algn="just">
              <a:buNone/>
            </a:pPr>
            <a:endParaRPr lang="ru-RU" dirty="0" smtClean="0">
              <a:solidFill>
                <a:schemeClr val="tx1">
                  <a:lumMod val="75000"/>
                  <a:lumOff val="25000"/>
                </a:schemeClr>
              </a:solidFill>
              <a:latin typeface="Times New Roman" pitchFamily="18" charset="0"/>
              <a:cs typeface="Times New Roman" pitchFamily="18" charset="0"/>
            </a:endParaRPr>
          </a:p>
          <a:p>
            <a:pPr indent="639763" algn="just">
              <a:buNone/>
            </a:pPr>
            <a:endParaRPr lang="ru-RU" dirty="0">
              <a:solidFill>
                <a:schemeClr val="tx1">
                  <a:lumMod val="75000"/>
                  <a:lumOff val="25000"/>
                </a:schemeClr>
              </a:solidFill>
              <a:latin typeface="Times New Roman" pitchFamily="18" charset="0"/>
              <a:cs typeface="Times New Roman" pitchFamily="18" charset="0"/>
            </a:endParaRPr>
          </a:p>
        </p:txBody>
      </p:sp>
      <p:pic>
        <p:nvPicPr>
          <p:cNvPr id="3" name="Picture 4" descr="Киотов С"/>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w="22225" cap="rnd">
            <a:solidFill>
              <a:srgbClr val="333399"/>
            </a:solidFill>
            <a:prstDash val="sysDot"/>
            <a:miter lim="800000"/>
            <a:headEnd/>
            <a:tailEnd/>
          </a:ln>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511660" y="404663"/>
            <a:ext cx="6120680" cy="584775"/>
          </a:xfrm>
          <a:prstGeom prst="rect">
            <a:avLst/>
          </a:prstGeom>
          <a:noFill/>
        </p:spPr>
        <p:txBody>
          <a:bodyPr wrap="square" rtlCol="0">
            <a:spAutoFit/>
          </a:bodyPr>
          <a:lstStyle/>
          <a:p>
            <a:pPr algn="ctr"/>
            <a:r>
              <a:rPr lang="ru-RU" sz="3200" dirty="0" smtClean="0">
                <a:solidFill>
                  <a:schemeClr val="bg1"/>
                </a:solidFill>
              </a:rPr>
              <a:t>Киотов Сергей Николаевич</a:t>
            </a:r>
            <a:endParaRPr lang="ru-RU" sz="3200" dirty="0">
              <a:solidFill>
                <a:schemeClr val="bg1"/>
              </a:solidFill>
            </a:endParaRPr>
          </a:p>
        </p:txBody>
      </p:sp>
    </p:spTree>
    <p:extLst>
      <p:ext uri="{BB962C8B-B14F-4D97-AF65-F5344CB8AC3E}">
        <p14:creationId xmlns:p14="http://schemas.microsoft.com/office/powerpoint/2010/main" val="67670098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539552" y="188640"/>
            <a:ext cx="8136904" cy="2952328"/>
          </a:xfrm>
        </p:spPr>
        <p:txBody>
          <a:bodyPr>
            <a:normAutofit/>
          </a:bodyPr>
          <a:lstStyle/>
          <a:p>
            <a:pPr indent="639763" algn="just">
              <a:buNone/>
            </a:pPr>
            <a:endParaRPr lang="ru-RU" dirty="0" smtClean="0">
              <a:solidFill>
                <a:schemeClr val="tx1">
                  <a:lumMod val="75000"/>
                  <a:lumOff val="25000"/>
                </a:schemeClr>
              </a:solidFill>
              <a:latin typeface="Times New Roman" pitchFamily="18" charset="0"/>
              <a:cs typeface="Times New Roman" pitchFamily="18" charset="0"/>
            </a:endParaRPr>
          </a:p>
          <a:p>
            <a:pPr indent="639763" algn="just">
              <a:buNone/>
            </a:pPr>
            <a:endParaRPr lang="ru-RU" dirty="0">
              <a:solidFill>
                <a:schemeClr val="tx1">
                  <a:lumMod val="75000"/>
                  <a:lumOff val="25000"/>
                </a:schemeClr>
              </a:solidFill>
              <a:latin typeface="Times New Roman" pitchFamily="18" charset="0"/>
              <a:cs typeface="Times New Roman" pitchFamily="18" charset="0"/>
            </a:endParaRPr>
          </a:p>
        </p:txBody>
      </p:sp>
      <p:sp>
        <p:nvSpPr>
          <p:cNvPr id="5" name="TextBox 4"/>
          <p:cNvSpPr txBox="1"/>
          <p:nvPr/>
        </p:nvSpPr>
        <p:spPr>
          <a:xfrm>
            <a:off x="683568" y="404664"/>
            <a:ext cx="7848872" cy="3139321"/>
          </a:xfrm>
          <a:prstGeom prst="rect">
            <a:avLst/>
          </a:prstGeom>
          <a:noFill/>
        </p:spPr>
        <p:txBody>
          <a:bodyPr wrap="square" rtlCol="0">
            <a:spAutoFit/>
          </a:bodyPr>
          <a:lstStyle/>
          <a:p>
            <a:pPr indent="628650" algn="just"/>
            <a:r>
              <a:rPr lang="ru-RU" sz="2000" dirty="0" smtClean="0"/>
              <a:t>В период времени с 1951 г. по 1965 г. работали судьями </a:t>
            </a:r>
            <a:r>
              <a:rPr lang="ru-RU" sz="2000" dirty="0" err="1" smtClean="0"/>
              <a:t>Потанцева</a:t>
            </a:r>
            <a:r>
              <a:rPr lang="ru-RU" sz="2000" dirty="0" smtClean="0"/>
              <a:t> А.М.,  Максименко  А.М. </a:t>
            </a:r>
          </a:p>
          <a:p>
            <a:pPr indent="628650" algn="just"/>
            <a:endParaRPr lang="ru-RU" sz="2000" dirty="0" smtClean="0"/>
          </a:p>
          <a:p>
            <a:pPr indent="628650" algn="just"/>
            <a:r>
              <a:rPr lang="ru-RU" sz="2000" dirty="0" smtClean="0"/>
              <a:t>В 1965 г. началась трудовая деятельность  в качестве судьи Горьковского района </a:t>
            </a:r>
            <a:r>
              <a:rPr lang="ru-RU" sz="2000" dirty="0" err="1" smtClean="0">
                <a:solidFill>
                  <a:srgbClr val="FF0000"/>
                </a:solidFill>
              </a:rPr>
              <a:t>Гунгера</a:t>
            </a:r>
            <a:r>
              <a:rPr lang="ru-RU" sz="2000" dirty="0" smtClean="0">
                <a:solidFill>
                  <a:srgbClr val="FF0000"/>
                </a:solidFill>
              </a:rPr>
              <a:t> Владимира </a:t>
            </a:r>
            <a:r>
              <a:rPr lang="ru-RU" sz="2000" dirty="0" err="1" smtClean="0">
                <a:solidFill>
                  <a:srgbClr val="FF0000"/>
                </a:solidFill>
              </a:rPr>
              <a:t>Флориановича</a:t>
            </a:r>
            <a:r>
              <a:rPr lang="ru-RU" sz="2000" dirty="0" smtClean="0"/>
              <a:t>, который длительное время возглавлял Горьковский райсуд (судья в отставке с 2005 года). Общий судейский стаж  </a:t>
            </a:r>
            <a:r>
              <a:rPr lang="ru-RU" sz="2000" dirty="0" err="1" smtClean="0"/>
              <a:t>Гунгера</a:t>
            </a:r>
            <a:r>
              <a:rPr lang="ru-RU" sz="2000" dirty="0" smtClean="0"/>
              <a:t> В.Ф. составил </a:t>
            </a:r>
            <a:r>
              <a:rPr lang="ru-RU" sz="2000" dirty="0" smtClean="0">
                <a:solidFill>
                  <a:srgbClr val="FF0000"/>
                </a:solidFill>
              </a:rPr>
              <a:t>40 лет</a:t>
            </a:r>
            <a:r>
              <a:rPr lang="ru-RU" sz="2000" dirty="0" smtClean="0"/>
              <a:t>! </a:t>
            </a:r>
          </a:p>
          <a:p>
            <a:endParaRPr lang="ru-RU" sz="2000" dirty="0" smtClean="0"/>
          </a:p>
          <a:p>
            <a:endParaRPr lang="ru-RU" dirty="0"/>
          </a:p>
        </p:txBody>
      </p:sp>
    </p:spTree>
    <p:extLst>
      <p:ext uri="{BB962C8B-B14F-4D97-AF65-F5344CB8AC3E}">
        <p14:creationId xmlns:p14="http://schemas.microsoft.com/office/powerpoint/2010/main" val="390208279"/>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83568" y="404664"/>
            <a:ext cx="7848872" cy="677108"/>
          </a:xfrm>
          <a:prstGeom prst="rect">
            <a:avLst/>
          </a:prstGeom>
          <a:noFill/>
        </p:spPr>
        <p:txBody>
          <a:bodyPr wrap="square" rtlCol="0">
            <a:spAutoFit/>
          </a:bodyPr>
          <a:lstStyle/>
          <a:p>
            <a:endParaRPr lang="ru-RU" sz="2000" dirty="0" smtClean="0"/>
          </a:p>
          <a:p>
            <a:endParaRPr lang="ru-RU"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4749600" cy="6858000"/>
          </a:xfrm>
        </p:spPr>
      </p:pic>
      <p:sp>
        <p:nvSpPr>
          <p:cNvPr id="6" name="TextBox 5"/>
          <p:cNvSpPr txBox="1"/>
          <p:nvPr/>
        </p:nvSpPr>
        <p:spPr>
          <a:xfrm>
            <a:off x="4860032" y="34506"/>
            <a:ext cx="4032448" cy="6740307"/>
          </a:xfrm>
          <a:prstGeom prst="rect">
            <a:avLst/>
          </a:prstGeom>
          <a:noFill/>
        </p:spPr>
        <p:txBody>
          <a:bodyPr wrap="square" rtlCol="0">
            <a:spAutoFit/>
          </a:bodyPr>
          <a:lstStyle/>
          <a:p>
            <a:r>
              <a:rPr lang="ru-RU" dirty="0" smtClean="0">
                <a:solidFill>
                  <a:srgbClr val="FF0000"/>
                </a:solidFill>
              </a:rPr>
              <a:t>ГУНГЕР Владимир </a:t>
            </a:r>
            <a:r>
              <a:rPr lang="ru-RU" dirty="0" err="1" smtClean="0">
                <a:solidFill>
                  <a:srgbClr val="FF0000"/>
                </a:solidFill>
              </a:rPr>
              <a:t>Флорианович</a:t>
            </a:r>
            <a:r>
              <a:rPr lang="ru-RU" dirty="0" smtClean="0"/>
              <a:t>, 25.02.1937 года рождения, русский, родился в  с. Советское, Советского района, Саратовской области в семье крестьян. В 1941 г вместе</a:t>
            </a:r>
          </a:p>
          <a:p>
            <a:r>
              <a:rPr lang="ru-RU" dirty="0" smtClean="0"/>
              <a:t>с родителями был репрессирован на Алтайский край </a:t>
            </a:r>
            <a:r>
              <a:rPr lang="ru-RU" dirty="0" err="1" smtClean="0"/>
              <a:t>Родинского</a:t>
            </a:r>
            <a:r>
              <a:rPr lang="ru-RU" dirty="0" smtClean="0"/>
              <a:t> р-на, Степной совхоз. </a:t>
            </a:r>
          </a:p>
          <a:p>
            <a:r>
              <a:rPr lang="ru-RU" dirty="0" smtClean="0"/>
              <a:t>В 1948 году пошел учиться в 7 летнюю школу. В 1958 г окончил </a:t>
            </a:r>
            <a:r>
              <a:rPr lang="ru-RU" dirty="0" err="1" smtClean="0"/>
              <a:t>Кочкинскую</a:t>
            </a:r>
            <a:r>
              <a:rPr lang="ru-RU" dirty="0" smtClean="0"/>
              <a:t> среднюю</a:t>
            </a:r>
          </a:p>
          <a:p>
            <a:r>
              <a:rPr lang="ru-RU" dirty="0" smtClean="0"/>
              <a:t>школу </a:t>
            </a:r>
            <a:r>
              <a:rPr lang="ru-RU" dirty="0" err="1" smtClean="0"/>
              <a:t>Родинского</a:t>
            </a:r>
            <a:r>
              <a:rPr lang="ru-RU" dirty="0" smtClean="0"/>
              <a:t> района Алтайского края. После окончания школы 2 года работал в совхозе Степной – рабочим. В этом же совхозе окончил 4-х месячные курсы трактористов и  2 года работал трактористом. С 1 сентября 61 года был принят студентом Свердловского юридического института по направлению Алтайского Крайкома партии.</a:t>
            </a:r>
          </a:p>
          <a:p>
            <a:endParaRPr lang="ru-RU" dirty="0"/>
          </a:p>
        </p:txBody>
      </p:sp>
    </p:spTree>
    <p:extLst>
      <p:ext uri="{BB962C8B-B14F-4D97-AF65-F5344CB8AC3E}">
        <p14:creationId xmlns:p14="http://schemas.microsoft.com/office/powerpoint/2010/main" val="3133105192"/>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548680"/>
            <a:ext cx="8229600" cy="5937523"/>
          </a:xfrm>
        </p:spPr>
        <p:txBody>
          <a:bodyPr>
            <a:normAutofit lnSpcReduction="10000"/>
          </a:bodyPr>
          <a:lstStyle/>
          <a:p>
            <a:pPr indent="552450" algn="just"/>
            <a:r>
              <a:rPr lang="ru-RU" dirty="0">
                <a:solidFill>
                  <a:schemeClr val="tx1">
                    <a:lumMod val="65000"/>
                    <a:lumOff val="35000"/>
                  </a:schemeClr>
                </a:solidFill>
              </a:rPr>
              <a:t>В ныне действующих районах области формирование судов происходило в разное время из-за частого административно-территориального деления области, которое закончилось только в ноябре 1979 года. </a:t>
            </a:r>
          </a:p>
          <a:p>
            <a:pPr indent="552450" algn="just"/>
            <a:r>
              <a:rPr lang="ru-RU" dirty="0">
                <a:solidFill>
                  <a:schemeClr val="tx1">
                    <a:lumMod val="65000"/>
                    <a:lumOff val="35000"/>
                  </a:schemeClr>
                </a:solidFill>
              </a:rPr>
              <a:t>3 января 1920 года при Калачинском уезде был создан народный суд 3-го участка, который обслуживал </a:t>
            </a:r>
            <a:r>
              <a:rPr lang="ru-RU" dirty="0" err="1">
                <a:solidFill>
                  <a:schemeClr val="tx1">
                    <a:lumMod val="65000"/>
                    <a:lumOff val="35000"/>
                  </a:schemeClr>
                </a:solidFill>
              </a:rPr>
              <a:t>Икониковскую</a:t>
            </a:r>
            <a:r>
              <a:rPr lang="ru-RU" dirty="0">
                <a:solidFill>
                  <a:schemeClr val="tx1">
                    <a:lumMod val="65000"/>
                    <a:lumOff val="35000"/>
                  </a:schemeClr>
                </a:solidFill>
              </a:rPr>
              <a:t>, Юрьевскую, </a:t>
            </a:r>
            <a:r>
              <a:rPr lang="ru-RU" dirty="0" err="1">
                <a:solidFill>
                  <a:schemeClr val="tx1">
                    <a:lumMod val="65000"/>
                    <a:lumOff val="35000"/>
                  </a:schemeClr>
                </a:solidFill>
              </a:rPr>
              <a:t>Суховскую</a:t>
            </a:r>
            <a:r>
              <a:rPr lang="ru-RU" dirty="0">
                <a:solidFill>
                  <a:schemeClr val="tx1">
                    <a:lumMod val="65000"/>
                    <a:lumOff val="35000"/>
                  </a:schemeClr>
                </a:solidFill>
              </a:rPr>
              <a:t> и Серебрянскую волости. Место резиденции  народного суда неоднократно менялось, в начале суд находился в с. </a:t>
            </a:r>
            <a:r>
              <a:rPr lang="ru-RU" dirty="0" err="1">
                <a:solidFill>
                  <a:schemeClr val="tx1">
                    <a:lumMod val="65000"/>
                    <a:lumOff val="35000"/>
                  </a:schemeClr>
                </a:solidFill>
              </a:rPr>
              <a:t>Икониковское</a:t>
            </a:r>
            <a:r>
              <a:rPr lang="ru-RU" dirty="0">
                <a:solidFill>
                  <a:schemeClr val="tx1">
                    <a:lumMod val="65000"/>
                    <a:lumOff val="35000"/>
                  </a:schemeClr>
                </a:solidFill>
              </a:rPr>
              <a:t>, затем из-за отсутствия помещения суд переехал в с. Юрьево, а в январе 1922 г. вернулся обратно и расположился в арендованной, для осуществления своей деятельности, комнате в крестьянском доме. </a:t>
            </a:r>
          </a:p>
          <a:p>
            <a:endParaRPr lang="ru-RU" dirty="0"/>
          </a:p>
        </p:txBody>
      </p:sp>
    </p:spTree>
    <p:extLst>
      <p:ext uri="{BB962C8B-B14F-4D97-AF65-F5344CB8AC3E}">
        <p14:creationId xmlns:p14="http://schemas.microsoft.com/office/powerpoint/2010/main" val="407821855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83568" y="404664"/>
            <a:ext cx="7848872" cy="677108"/>
          </a:xfrm>
          <a:prstGeom prst="rect">
            <a:avLst/>
          </a:prstGeom>
          <a:noFill/>
        </p:spPr>
        <p:txBody>
          <a:bodyPr wrap="square" rtlCol="0">
            <a:spAutoFit/>
          </a:bodyPr>
          <a:lstStyle/>
          <a:p>
            <a:endParaRPr lang="ru-RU" sz="2000" dirty="0" smtClean="0"/>
          </a:p>
          <a:p>
            <a:endParaRPr lang="ru-RU" dirty="0"/>
          </a:p>
        </p:txBody>
      </p:sp>
      <p:sp>
        <p:nvSpPr>
          <p:cNvPr id="2" name="Объект 1"/>
          <p:cNvSpPr>
            <a:spLocks noGrp="1"/>
          </p:cNvSpPr>
          <p:nvPr>
            <p:ph idx="1"/>
          </p:nvPr>
        </p:nvSpPr>
        <p:spPr>
          <a:xfrm>
            <a:off x="493204" y="1628800"/>
            <a:ext cx="8229600" cy="3888432"/>
          </a:xfrm>
        </p:spPr>
        <p:txBody>
          <a:bodyPr>
            <a:normAutofit/>
          </a:bodyPr>
          <a:lstStyle/>
          <a:p>
            <a:pPr indent="463550" algn="just"/>
            <a:r>
              <a:rPr lang="ru-RU" dirty="0">
                <a:solidFill>
                  <a:schemeClr val="tx1">
                    <a:lumMod val="75000"/>
                    <a:lumOff val="25000"/>
                  </a:schemeClr>
                </a:solidFill>
                <a:latin typeface="Times New Roman" pitchFamily="18" charset="0"/>
                <a:cs typeface="Times New Roman" pitchFamily="18" charset="0"/>
              </a:rPr>
              <a:t>За год до окончания института с 19.12.1965 г был избран народным судьей Горьковского р-на. В декабре 1966 г получил диплом об окончании юр. института. </a:t>
            </a:r>
            <a:endParaRPr lang="ru-RU" dirty="0" smtClean="0">
              <a:solidFill>
                <a:schemeClr val="tx1">
                  <a:lumMod val="75000"/>
                  <a:lumOff val="25000"/>
                </a:schemeClr>
              </a:solidFill>
              <a:latin typeface="Times New Roman" pitchFamily="18" charset="0"/>
              <a:cs typeface="Times New Roman" pitchFamily="18" charset="0"/>
            </a:endParaRPr>
          </a:p>
          <a:p>
            <a:pPr indent="463550" algn="just"/>
            <a:r>
              <a:rPr lang="ru-RU" dirty="0" smtClean="0">
                <a:solidFill>
                  <a:schemeClr val="tx1">
                    <a:lumMod val="75000"/>
                    <a:lumOff val="25000"/>
                  </a:schemeClr>
                </a:solidFill>
                <a:latin typeface="Times New Roman" pitchFamily="18" charset="0"/>
                <a:cs typeface="Times New Roman" pitchFamily="18" charset="0"/>
              </a:rPr>
              <a:t>С 1965 </a:t>
            </a:r>
            <a:r>
              <a:rPr lang="ru-RU" dirty="0">
                <a:solidFill>
                  <a:schemeClr val="tx1">
                    <a:lumMod val="75000"/>
                    <a:lumOff val="25000"/>
                  </a:schemeClr>
                </a:solidFill>
                <a:latin typeface="Times New Roman" pitchFamily="18" charset="0"/>
                <a:cs typeface="Times New Roman" pitchFamily="18" charset="0"/>
              </a:rPr>
              <a:t>до </a:t>
            </a:r>
            <a:r>
              <a:rPr lang="ru-RU" dirty="0" smtClean="0">
                <a:solidFill>
                  <a:schemeClr val="tx1">
                    <a:lumMod val="75000"/>
                    <a:lumOff val="25000"/>
                  </a:schemeClr>
                </a:solidFill>
                <a:latin typeface="Times New Roman" pitchFamily="18" charset="0"/>
                <a:cs typeface="Times New Roman" pitchFamily="18" charset="0"/>
              </a:rPr>
              <a:t>1987 год </a:t>
            </a:r>
            <a:r>
              <a:rPr lang="ru-RU" dirty="0">
                <a:solidFill>
                  <a:schemeClr val="tx1">
                    <a:lumMod val="75000"/>
                    <a:lumOff val="25000"/>
                  </a:schemeClr>
                </a:solidFill>
                <a:latin typeface="Times New Roman" pitchFamily="18" charset="0"/>
                <a:cs typeface="Times New Roman" pitchFamily="18" charset="0"/>
              </a:rPr>
              <a:t>штат Горьковского народного суда </a:t>
            </a:r>
            <a:r>
              <a:rPr lang="ru-RU" dirty="0" smtClean="0">
                <a:solidFill>
                  <a:schemeClr val="tx1">
                    <a:lumMod val="75000"/>
                    <a:lumOff val="25000"/>
                  </a:schemeClr>
                </a:solidFill>
                <a:latin typeface="Times New Roman" pitchFamily="18" charset="0"/>
                <a:cs typeface="Times New Roman" pitchFamily="18" charset="0"/>
              </a:rPr>
              <a:t>состоял из Судьи, зав. канцелярии, делопроизводителя, секретаря </a:t>
            </a:r>
            <a:r>
              <a:rPr lang="ru-RU" dirty="0">
                <a:solidFill>
                  <a:schemeClr val="tx1">
                    <a:lumMod val="75000"/>
                    <a:lumOff val="25000"/>
                  </a:schemeClr>
                </a:solidFill>
                <a:latin typeface="Times New Roman" pitchFamily="18" charset="0"/>
                <a:cs typeface="Times New Roman" pitchFamily="18" charset="0"/>
              </a:rPr>
              <a:t>судебных </a:t>
            </a:r>
            <a:r>
              <a:rPr lang="ru-RU" dirty="0" smtClean="0">
                <a:solidFill>
                  <a:schemeClr val="tx1">
                    <a:lumMod val="75000"/>
                    <a:lumOff val="25000"/>
                  </a:schemeClr>
                </a:solidFill>
                <a:latin typeface="Times New Roman" pitchFamily="18" charset="0"/>
                <a:cs typeface="Times New Roman" pitchFamily="18" charset="0"/>
              </a:rPr>
              <a:t>заседаний, судебного исполнителя, технички. В </a:t>
            </a:r>
            <a:r>
              <a:rPr lang="ru-RU" dirty="0">
                <a:solidFill>
                  <a:schemeClr val="tx1">
                    <a:lumMod val="75000"/>
                    <a:lumOff val="25000"/>
                  </a:schemeClr>
                </a:solidFill>
                <a:latin typeface="Times New Roman" pitchFamily="18" charset="0"/>
                <a:cs typeface="Times New Roman" pitchFamily="18" charset="0"/>
              </a:rPr>
              <a:t>1965 г суд располагался в деревянном здании по ул. Красный Путь, </a:t>
            </a:r>
            <a:r>
              <a:rPr lang="ru-RU" dirty="0" smtClean="0">
                <a:solidFill>
                  <a:schemeClr val="tx1">
                    <a:lumMod val="75000"/>
                    <a:lumOff val="25000"/>
                  </a:schemeClr>
                </a:solidFill>
                <a:latin typeface="Times New Roman" pitchFamily="18" charset="0"/>
                <a:cs typeface="Times New Roman" pitchFamily="18" charset="0"/>
              </a:rPr>
              <a:t>в котором находился </a:t>
            </a:r>
            <a:r>
              <a:rPr lang="ru-RU" dirty="0">
                <a:solidFill>
                  <a:schemeClr val="tx1">
                    <a:lumMod val="75000"/>
                    <a:lumOff val="25000"/>
                  </a:schemeClr>
                </a:solidFill>
                <a:latin typeface="Times New Roman" pitchFamily="18" charset="0"/>
                <a:cs typeface="Times New Roman" pitchFamily="18" charset="0"/>
              </a:rPr>
              <a:t>1 зал судебных </a:t>
            </a:r>
            <a:r>
              <a:rPr lang="ru-RU" dirty="0" smtClean="0">
                <a:solidFill>
                  <a:schemeClr val="tx1">
                    <a:lumMod val="75000"/>
                    <a:lumOff val="25000"/>
                  </a:schemeClr>
                </a:solidFill>
                <a:latin typeface="Times New Roman" pitchFamily="18" charset="0"/>
                <a:cs typeface="Times New Roman" pitchFamily="18" charset="0"/>
              </a:rPr>
              <a:t>заседаний, канцелярия, </a:t>
            </a:r>
            <a:r>
              <a:rPr lang="ru-RU" dirty="0">
                <a:solidFill>
                  <a:schemeClr val="tx1">
                    <a:lumMod val="75000"/>
                    <a:lumOff val="25000"/>
                  </a:schemeClr>
                </a:solidFill>
                <a:latin typeface="Times New Roman" pitchFamily="18" charset="0"/>
                <a:cs typeface="Times New Roman" pitchFamily="18" charset="0"/>
              </a:rPr>
              <a:t>кабинет судьи и помещение технички в котором </a:t>
            </a:r>
            <a:r>
              <a:rPr lang="ru-RU" dirty="0" smtClean="0">
                <a:solidFill>
                  <a:schemeClr val="tx1">
                    <a:lumMod val="75000"/>
                    <a:lumOff val="25000"/>
                  </a:schemeClr>
                </a:solidFill>
                <a:latin typeface="Times New Roman" pitchFamily="18" charset="0"/>
                <a:cs typeface="Times New Roman" pitchFamily="18" charset="0"/>
              </a:rPr>
              <a:t>она проживала.</a:t>
            </a:r>
          </a:p>
        </p:txBody>
      </p:sp>
    </p:spTree>
    <p:extLst>
      <p:ext uri="{BB962C8B-B14F-4D97-AF65-F5344CB8AC3E}">
        <p14:creationId xmlns:p14="http://schemas.microsoft.com/office/powerpoint/2010/main" val="369460764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83568" y="404664"/>
            <a:ext cx="7848872" cy="677108"/>
          </a:xfrm>
          <a:prstGeom prst="rect">
            <a:avLst/>
          </a:prstGeom>
          <a:noFill/>
        </p:spPr>
        <p:txBody>
          <a:bodyPr wrap="square" rtlCol="0">
            <a:spAutoFit/>
          </a:bodyPr>
          <a:lstStyle/>
          <a:p>
            <a:endParaRPr lang="ru-RU" sz="2000" dirty="0" smtClean="0"/>
          </a:p>
          <a:p>
            <a:endParaRPr lang="ru-RU" dirty="0"/>
          </a:p>
        </p:txBody>
      </p:sp>
      <p:sp>
        <p:nvSpPr>
          <p:cNvPr id="2" name="Объект 1"/>
          <p:cNvSpPr>
            <a:spLocks noGrp="1"/>
          </p:cNvSpPr>
          <p:nvPr>
            <p:ph idx="1"/>
          </p:nvPr>
        </p:nvSpPr>
        <p:spPr>
          <a:xfrm>
            <a:off x="493204" y="188640"/>
            <a:ext cx="8229600" cy="6048672"/>
          </a:xfrm>
        </p:spPr>
        <p:txBody>
          <a:bodyPr>
            <a:normAutofit/>
          </a:bodyPr>
          <a:lstStyle/>
          <a:p>
            <a:pPr indent="463550" algn="just"/>
            <a:r>
              <a:rPr lang="ru-RU" dirty="0" smtClean="0">
                <a:solidFill>
                  <a:schemeClr val="tx1">
                    <a:lumMod val="75000"/>
                    <a:lumOff val="25000"/>
                  </a:schemeClr>
                </a:solidFill>
                <a:latin typeface="Times New Roman" pitchFamily="18" charset="0"/>
                <a:cs typeface="Times New Roman" pitchFamily="18" charset="0"/>
              </a:rPr>
              <a:t>В </a:t>
            </a:r>
            <a:r>
              <a:rPr lang="ru-RU" dirty="0">
                <a:solidFill>
                  <a:schemeClr val="tx1">
                    <a:lumMod val="75000"/>
                    <a:lumOff val="25000"/>
                  </a:schemeClr>
                </a:solidFill>
                <a:latin typeface="Times New Roman" pitchFamily="18" charset="0"/>
                <a:cs typeface="Times New Roman" pitchFamily="18" charset="0"/>
              </a:rPr>
              <a:t>июле 1987 г</a:t>
            </a:r>
            <a:r>
              <a:rPr lang="ru-RU" dirty="0" smtClean="0">
                <a:solidFill>
                  <a:schemeClr val="tx1">
                    <a:lumMod val="75000"/>
                    <a:lumOff val="25000"/>
                  </a:schemeClr>
                </a:solidFill>
                <a:latin typeface="Times New Roman" pitchFamily="18" charset="0"/>
                <a:cs typeface="Times New Roman" pitchFamily="18" charset="0"/>
              </a:rPr>
              <a:t>. </a:t>
            </a:r>
            <a:r>
              <a:rPr lang="ru-RU" dirty="0" err="1" smtClean="0">
                <a:solidFill>
                  <a:schemeClr val="tx1">
                    <a:lumMod val="75000"/>
                    <a:lumOff val="25000"/>
                  </a:schemeClr>
                </a:solidFill>
                <a:latin typeface="Times New Roman" pitchFamily="18" charset="0"/>
                <a:cs typeface="Times New Roman" pitchFamily="18" charset="0"/>
              </a:rPr>
              <a:t>Гунгер</a:t>
            </a:r>
            <a:r>
              <a:rPr lang="ru-RU" dirty="0" smtClean="0">
                <a:solidFill>
                  <a:schemeClr val="tx1">
                    <a:lumMod val="75000"/>
                    <a:lumOff val="25000"/>
                  </a:schemeClr>
                </a:solidFill>
                <a:latin typeface="Times New Roman" pitchFamily="18" charset="0"/>
                <a:cs typeface="Times New Roman" pitchFamily="18" charset="0"/>
              </a:rPr>
              <a:t> В.Ф. </a:t>
            </a:r>
            <a:r>
              <a:rPr lang="ru-RU" dirty="0">
                <a:solidFill>
                  <a:schemeClr val="tx1">
                    <a:lumMod val="75000"/>
                    <a:lumOff val="25000"/>
                  </a:schemeClr>
                </a:solidFill>
                <a:latin typeface="Times New Roman" pitchFamily="18" charset="0"/>
                <a:cs typeface="Times New Roman" pitchFamily="18" charset="0"/>
              </a:rPr>
              <a:t>был избран народным судьей и назначен председателем </a:t>
            </a:r>
            <a:r>
              <a:rPr lang="ru-RU" dirty="0" err="1">
                <a:solidFill>
                  <a:schemeClr val="tx1">
                    <a:lumMod val="75000"/>
                    <a:lumOff val="25000"/>
                  </a:schemeClr>
                </a:solidFill>
                <a:latin typeface="Times New Roman" pitchFamily="18" charset="0"/>
                <a:cs typeface="Times New Roman" pitchFamily="18" charset="0"/>
              </a:rPr>
              <a:t>Муромцевского</a:t>
            </a:r>
            <a:r>
              <a:rPr lang="ru-RU" dirty="0">
                <a:solidFill>
                  <a:schemeClr val="tx1">
                    <a:lumMod val="75000"/>
                    <a:lumOff val="25000"/>
                  </a:schemeClr>
                </a:solidFill>
                <a:latin typeface="Times New Roman" pitchFamily="18" charset="0"/>
                <a:cs typeface="Times New Roman" pitchFamily="18" charset="0"/>
              </a:rPr>
              <a:t> н/с, где проработал до 25.10.1990 года. </a:t>
            </a:r>
            <a:r>
              <a:rPr lang="ru-RU" dirty="0" smtClean="0">
                <a:solidFill>
                  <a:schemeClr val="tx1">
                    <a:lumMod val="75000"/>
                    <a:lumOff val="25000"/>
                  </a:schemeClr>
                </a:solidFill>
                <a:latin typeface="Times New Roman" pitchFamily="18" charset="0"/>
                <a:cs typeface="Times New Roman" pitchFamily="18" charset="0"/>
              </a:rPr>
              <a:t>25.10.1990 </a:t>
            </a:r>
            <a:r>
              <a:rPr lang="ru-RU" dirty="0">
                <a:solidFill>
                  <a:schemeClr val="tx1">
                    <a:lumMod val="75000"/>
                    <a:lumOff val="25000"/>
                  </a:schemeClr>
                </a:solidFill>
                <a:latin typeface="Times New Roman" pitchFamily="18" charset="0"/>
                <a:cs typeface="Times New Roman" pitchFamily="18" charset="0"/>
              </a:rPr>
              <a:t>г депутатами Омского областного Совета </a:t>
            </a:r>
            <a:r>
              <a:rPr lang="ru-RU" dirty="0" err="1">
                <a:solidFill>
                  <a:schemeClr val="tx1">
                    <a:lumMod val="75000"/>
                    <a:lumOff val="25000"/>
                  </a:schemeClr>
                </a:solidFill>
                <a:latin typeface="Times New Roman" pitchFamily="18" charset="0"/>
                <a:cs typeface="Times New Roman" pitchFamily="18" charset="0"/>
              </a:rPr>
              <a:t>Гунгер</a:t>
            </a:r>
            <a:r>
              <a:rPr lang="ru-RU" dirty="0">
                <a:solidFill>
                  <a:schemeClr val="tx1">
                    <a:lumMod val="75000"/>
                    <a:lumOff val="25000"/>
                  </a:schemeClr>
                </a:solidFill>
                <a:latin typeface="Times New Roman" pitchFamily="18" charset="0"/>
                <a:cs typeface="Times New Roman" pitchFamily="18" charset="0"/>
              </a:rPr>
              <a:t> В.Ф., был назначен сроком на 10 лет Председателем Горьковского районного суда. С 1990 г Горьковский суд стал двухсоставный. </a:t>
            </a:r>
            <a:endParaRPr lang="ru-RU" dirty="0" smtClean="0">
              <a:solidFill>
                <a:schemeClr val="tx1">
                  <a:lumMod val="75000"/>
                  <a:lumOff val="25000"/>
                </a:schemeClr>
              </a:solidFill>
              <a:latin typeface="Times New Roman" pitchFamily="18" charset="0"/>
              <a:cs typeface="Times New Roman" pitchFamily="18" charset="0"/>
            </a:endParaRPr>
          </a:p>
          <a:p>
            <a:pPr indent="463550" algn="just"/>
            <a:r>
              <a:rPr lang="ru-RU" dirty="0" smtClean="0">
                <a:solidFill>
                  <a:schemeClr val="tx1">
                    <a:lumMod val="75000"/>
                    <a:lumOff val="25000"/>
                  </a:schemeClr>
                </a:solidFill>
                <a:latin typeface="Times New Roman" pitchFamily="18" charset="0"/>
                <a:cs typeface="Times New Roman" pitchFamily="18" charset="0"/>
              </a:rPr>
              <a:t>30.07.1999 г </a:t>
            </a:r>
            <a:r>
              <a:rPr lang="ru-RU" dirty="0">
                <a:solidFill>
                  <a:schemeClr val="tx1">
                    <a:lumMod val="75000"/>
                    <a:lumOff val="25000"/>
                  </a:schemeClr>
                </a:solidFill>
                <a:latin typeface="Times New Roman" pitchFamily="18" charset="0"/>
                <a:cs typeface="Times New Roman" pitchFamily="18" charset="0"/>
              </a:rPr>
              <a:t>указом Президента РФ № 933 </a:t>
            </a:r>
            <a:r>
              <a:rPr lang="ru-RU" dirty="0" err="1" smtClean="0">
                <a:solidFill>
                  <a:schemeClr val="tx1">
                    <a:lumMod val="75000"/>
                    <a:lumOff val="25000"/>
                  </a:schemeClr>
                </a:solidFill>
                <a:latin typeface="Times New Roman" pitchFamily="18" charset="0"/>
                <a:cs typeface="Times New Roman" pitchFamily="18" charset="0"/>
              </a:rPr>
              <a:t>Гунгеру</a:t>
            </a:r>
            <a:r>
              <a:rPr lang="ru-RU" dirty="0" smtClean="0">
                <a:solidFill>
                  <a:schemeClr val="tx1">
                    <a:lumMod val="75000"/>
                    <a:lumOff val="25000"/>
                  </a:schemeClr>
                </a:solidFill>
                <a:latin typeface="Times New Roman" pitchFamily="18" charset="0"/>
                <a:cs typeface="Times New Roman" pitchFamily="18" charset="0"/>
              </a:rPr>
              <a:t> </a:t>
            </a:r>
            <a:r>
              <a:rPr lang="ru-RU" dirty="0">
                <a:solidFill>
                  <a:schemeClr val="tx1">
                    <a:lumMod val="75000"/>
                    <a:lumOff val="25000"/>
                  </a:schemeClr>
                </a:solidFill>
                <a:latin typeface="Times New Roman" pitchFamily="18" charset="0"/>
                <a:cs typeface="Times New Roman" pitchFamily="18" charset="0"/>
              </a:rPr>
              <a:t>В.Ф</a:t>
            </a:r>
            <a:r>
              <a:rPr lang="ru-RU" dirty="0" smtClean="0">
                <a:solidFill>
                  <a:schemeClr val="tx1">
                    <a:lumMod val="75000"/>
                    <a:lumOff val="25000"/>
                  </a:schemeClr>
                </a:solidFill>
                <a:latin typeface="Times New Roman" pitchFamily="18" charset="0"/>
                <a:cs typeface="Times New Roman" pitchFamily="18" charset="0"/>
              </a:rPr>
              <a:t>. </a:t>
            </a:r>
            <a:r>
              <a:rPr lang="ru-RU" dirty="0">
                <a:solidFill>
                  <a:schemeClr val="tx1">
                    <a:lumMod val="75000"/>
                    <a:lumOff val="25000"/>
                  </a:schemeClr>
                </a:solidFill>
                <a:latin typeface="Times New Roman" pitchFamily="18" charset="0"/>
                <a:cs typeface="Times New Roman" pitchFamily="18" charset="0"/>
              </a:rPr>
              <a:t>было присвоено почетное звание </a:t>
            </a:r>
            <a:r>
              <a:rPr lang="ru-RU" dirty="0">
                <a:solidFill>
                  <a:srgbClr val="FF0000"/>
                </a:solidFill>
                <a:latin typeface="Times New Roman" pitchFamily="18" charset="0"/>
                <a:cs typeface="Times New Roman" pitchFamily="18" charset="0"/>
              </a:rPr>
              <a:t>«Заслуженный юрист РФ</a:t>
            </a:r>
            <a:r>
              <a:rPr lang="ru-RU" dirty="0" smtClean="0">
                <a:solidFill>
                  <a:srgbClr val="FF0000"/>
                </a:solidFill>
                <a:latin typeface="Times New Roman" pitchFamily="18" charset="0"/>
                <a:cs typeface="Times New Roman" pitchFamily="18" charset="0"/>
              </a:rPr>
              <a:t>»</a:t>
            </a:r>
          </a:p>
          <a:p>
            <a:pPr indent="463550" algn="just"/>
            <a:r>
              <a:rPr lang="ru-RU" dirty="0">
                <a:solidFill>
                  <a:schemeClr val="tx1">
                    <a:lumMod val="75000"/>
                    <a:lumOff val="25000"/>
                  </a:schemeClr>
                </a:solidFill>
                <a:latin typeface="Times New Roman" pitchFamily="18" charset="0"/>
                <a:cs typeface="Times New Roman" pitchFamily="18" charset="0"/>
              </a:rPr>
              <a:t>26.10.2000 </a:t>
            </a:r>
            <a:r>
              <a:rPr lang="ru-RU" dirty="0" err="1" smtClean="0">
                <a:solidFill>
                  <a:schemeClr val="tx1">
                    <a:lumMod val="75000"/>
                    <a:lumOff val="25000"/>
                  </a:schemeClr>
                </a:solidFill>
                <a:latin typeface="Times New Roman" pitchFamily="18" charset="0"/>
                <a:cs typeface="Times New Roman" pitchFamily="18" charset="0"/>
              </a:rPr>
              <a:t>Гунгер</a:t>
            </a:r>
            <a:r>
              <a:rPr lang="ru-RU" dirty="0" smtClean="0">
                <a:solidFill>
                  <a:schemeClr val="tx1">
                    <a:lumMod val="75000"/>
                    <a:lumOff val="25000"/>
                  </a:schemeClr>
                </a:solidFill>
                <a:latin typeface="Times New Roman" pitchFamily="18" charset="0"/>
                <a:cs typeface="Times New Roman" pitchFamily="18" charset="0"/>
              </a:rPr>
              <a:t> </a:t>
            </a:r>
            <a:r>
              <a:rPr lang="ru-RU" dirty="0">
                <a:solidFill>
                  <a:schemeClr val="tx1">
                    <a:lumMod val="75000"/>
                    <a:lumOff val="25000"/>
                  </a:schemeClr>
                </a:solidFill>
                <a:latin typeface="Times New Roman" pitchFamily="18" charset="0"/>
                <a:cs typeface="Times New Roman" pitchFamily="18" charset="0"/>
              </a:rPr>
              <a:t>В.Ф</a:t>
            </a:r>
            <a:r>
              <a:rPr lang="ru-RU" dirty="0" smtClean="0">
                <a:solidFill>
                  <a:schemeClr val="tx1">
                    <a:lumMod val="75000"/>
                    <a:lumOff val="25000"/>
                  </a:schemeClr>
                </a:solidFill>
                <a:latin typeface="Times New Roman" pitchFamily="18" charset="0"/>
                <a:cs typeface="Times New Roman" pitchFamily="18" charset="0"/>
              </a:rPr>
              <a:t>. </a:t>
            </a:r>
            <a:r>
              <a:rPr lang="ru-RU" dirty="0">
                <a:solidFill>
                  <a:schemeClr val="tx1">
                    <a:lumMod val="75000"/>
                    <a:lumOff val="25000"/>
                  </a:schemeClr>
                </a:solidFill>
                <a:latin typeface="Times New Roman" pitchFamily="18" charset="0"/>
                <a:cs typeface="Times New Roman" pitchFamily="18" charset="0"/>
              </a:rPr>
              <a:t>ушел в отставку в связи с окончанием срока полномочий. С 26.10.2000 </a:t>
            </a:r>
            <a:r>
              <a:rPr lang="ru-RU" dirty="0" smtClean="0">
                <a:solidFill>
                  <a:schemeClr val="tx1">
                    <a:lumMod val="75000"/>
                    <a:lumOff val="25000"/>
                  </a:schemeClr>
                </a:solidFill>
                <a:latin typeface="Times New Roman" pitchFamily="18" charset="0"/>
                <a:cs typeface="Times New Roman" pitchFamily="18" charset="0"/>
              </a:rPr>
              <a:t>по </a:t>
            </a:r>
            <a:r>
              <a:rPr lang="ru-RU" dirty="0">
                <a:solidFill>
                  <a:schemeClr val="tx1">
                    <a:lumMod val="75000"/>
                    <a:lumOff val="25000"/>
                  </a:schemeClr>
                </a:solidFill>
                <a:latin typeface="Times New Roman" pitchFamily="18" charset="0"/>
                <a:cs typeface="Times New Roman" pitchFamily="18" charset="0"/>
              </a:rPr>
              <a:t>10.07.2002 </a:t>
            </a:r>
            <a:r>
              <a:rPr lang="ru-RU" dirty="0" smtClean="0">
                <a:solidFill>
                  <a:schemeClr val="tx1">
                    <a:lumMod val="75000"/>
                    <a:lumOff val="25000"/>
                  </a:schemeClr>
                </a:solidFill>
                <a:latin typeface="Times New Roman" pitchFamily="18" charset="0"/>
                <a:cs typeface="Times New Roman" pitchFamily="18" charset="0"/>
              </a:rPr>
              <a:t>на </a:t>
            </a:r>
            <a:r>
              <a:rPr lang="ru-RU" dirty="0">
                <a:solidFill>
                  <a:schemeClr val="tx1">
                    <a:lumMod val="75000"/>
                    <a:lumOff val="25000"/>
                  </a:schemeClr>
                </a:solidFill>
                <a:latin typeface="Times New Roman" pitchFamily="18" charset="0"/>
                <a:cs typeface="Times New Roman" pitchFamily="18" charset="0"/>
              </a:rPr>
              <a:t>основании приказа председателя Омского областного суда исполнял обязанности председателя Горьковского </a:t>
            </a:r>
            <a:r>
              <a:rPr lang="ru-RU" dirty="0" smtClean="0">
                <a:solidFill>
                  <a:schemeClr val="tx1">
                    <a:lumMod val="75000"/>
                    <a:lumOff val="25000"/>
                  </a:schemeClr>
                </a:solidFill>
                <a:latin typeface="Times New Roman" pitchFamily="18" charset="0"/>
                <a:cs typeface="Times New Roman" pitchFamily="18" charset="0"/>
              </a:rPr>
              <a:t>р/с, а с 10.07.2002 по 19.12.2005 обязанности </a:t>
            </a:r>
            <a:r>
              <a:rPr lang="ru-RU" dirty="0">
                <a:solidFill>
                  <a:schemeClr val="tx1">
                    <a:lumMod val="75000"/>
                    <a:lumOff val="25000"/>
                  </a:schemeClr>
                </a:solidFill>
                <a:latin typeface="Times New Roman" pitchFamily="18" charset="0"/>
                <a:cs typeface="Times New Roman" pitchFamily="18" charset="0"/>
              </a:rPr>
              <a:t>судьи Горьковского р/с.</a:t>
            </a:r>
          </a:p>
          <a:p>
            <a:pPr indent="463550" algn="just"/>
            <a:endParaRPr lang="ru-RU" dirty="0">
              <a:solidFill>
                <a:schemeClr val="tx1">
                  <a:lumMod val="75000"/>
                  <a:lumOff val="2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4278992269"/>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83568" y="404664"/>
            <a:ext cx="7848872" cy="677108"/>
          </a:xfrm>
          <a:prstGeom prst="rect">
            <a:avLst/>
          </a:prstGeom>
          <a:noFill/>
        </p:spPr>
        <p:txBody>
          <a:bodyPr wrap="square" rtlCol="0">
            <a:spAutoFit/>
          </a:bodyPr>
          <a:lstStyle/>
          <a:p>
            <a:endParaRPr lang="ru-RU" sz="2000" dirty="0" smtClean="0"/>
          </a:p>
          <a:p>
            <a:endParaRPr lang="ru-RU" dirty="0"/>
          </a:p>
        </p:txBody>
      </p:sp>
      <p:sp>
        <p:nvSpPr>
          <p:cNvPr id="2" name="Объект 1"/>
          <p:cNvSpPr>
            <a:spLocks noGrp="1"/>
          </p:cNvSpPr>
          <p:nvPr>
            <p:ph idx="1"/>
          </p:nvPr>
        </p:nvSpPr>
        <p:spPr>
          <a:xfrm>
            <a:off x="493204" y="188640"/>
            <a:ext cx="8229600" cy="6048672"/>
          </a:xfrm>
        </p:spPr>
        <p:txBody>
          <a:bodyPr>
            <a:normAutofit/>
          </a:bodyPr>
          <a:lstStyle/>
          <a:p>
            <a:pPr indent="463550" algn="just"/>
            <a:r>
              <a:rPr lang="ru-RU" dirty="0">
                <a:solidFill>
                  <a:schemeClr val="tx1">
                    <a:lumMod val="75000"/>
                    <a:lumOff val="25000"/>
                  </a:schemeClr>
                </a:solidFill>
                <a:latin typeface="Times New Roman" pitchFamily="18" charset="0"/>
                <a:cs typeface="Times New Roman" pitchFamily="18" charset="0"/>
              </a:rPr>
              <a:t>С 11 июля 2002 года, на должность председателя суда был назначен Почечуев Юрий Иванович, в бывшем прокурор Знаменского района. 11.10.2005 г. Указом Президента РФ № 1193 Почечуев Ю.И. назначен председателем Горьковского районного суда на новый срок полномочий. Также трудовую деятельность вместе с председателем суда в указанный период осуществляли судьи: Матвеев Сергей Михайлович (назначен на должность судьи в декабре 2005 года), и </a:t>
            </a:r>
            <a:r>
              <a:rPr lang="ru-RU" dirty="0" err="1">
                <a:solidFill>
                  <a:schemeClr val="tx1">
                    <a:lumMod val="75000"/>
                    <a:lumOff val="25000"/>
                  </a:schemeClr>
                </a:solidFill>
                <a:latin typeface="Times New Roman" pitchFamily="18" charset="0"/>
                <a:cs typeface="Times New Roman" pitchFamily="18" charset="0"/>
              </a:rPr>
              <a:t>Ашитка</a:t>
            </a:r>
            <a:r>
              <a:rPr lang="ru-RU" dirty="0">
                <a:solidFill>
                  <a:schemeClr val="tx1">
                    <a:lumMod val="75000"/>
                    <a:lumOff val="25000"/>
                  </a:schemeClr>
                </a:solidFill>
                <a:latin typeface="Times New Roman" pitchFamily="18" charset="0"/>
                <a:cs typeface="Times New Roman" pitchFamily="18" charset="0"/>
              </a:rPr>
              <a:t> Евгений Дмитриевич с </a:t>
            </a:r>
            <a:r>
              <a:rPr lang="ru-RU" dirty="0" smtClean="0">
                <a:solidFill>
                  <a:schemeClr val="tx1">
                    <a:lumMod val="75000"/>
                    <a:lumOff val="25000"/>
                  </a:schemeClr>
                </a:solidFill>
                <a:latin typeface="Times New Roman" pitchFamily="18" charset="0"/>
                <a:cs typeface="Times New Roman" pitchFamily="18" charset="0"/>
              </a:rPr>
              <a:t>января </a:t>
            </a:r>
            <a:r>
              <a:rPr lang="ru-RU" dirty="0">
                <a:solidFill>
                  <a:schemeClr val="tx1">
                    <a:lumMod val="75000"/>
                    <a:lumOff val="25000"/>
                  </a:schemeClr>
                </a:solidFill>
                <a:latin typeface="Times New Roman" pitchFamily="18" charset="0"/>
                <a:cs typeface="Times New Roman" pitchFamily="18" charset="0"/>
              </a:rPr>
              <a:t>2005 года</a:t>
            </a:r>
            <a:r>
              <a:rPr lang="ru-RU" dirty="0" smtClean="0">
                <a:solidFill>
                  <a:schemeClr val="tx1">
                    <a:lumMod val="75000"/>
                    <a:lumOff val="25000"/>
                  </a:schemeClr>
                </a:solidFill>
                <a:latin typeface="Times New Roman" pitchFamily="18" charset="0"/>
                <a:cs typeface="Times New Roman" pitchFamily="18" charset="0"/>
              </a:rPr>
              <a:t>.</a:t>
            </a:r>
          </a:p>
          <a:p>
            <a:pPr indent="463550" algn="just"/>
            <a:r>
              <a:rPr lang="ru-RU" dirty="0">
                <a:solidFill>
                  <a:schemeClr val="tx1">
                    <a:lumMod val="75000"/>
                    <a:lumOff val="25000"/>
                  </a:schemeClr>
                </a:solidFill>
                <a:latin typeface="Times New Roman" pitchFamily="18" charset="0"/>
                <a:cs typeface="Times New Roman" pitchFamily="18" charset="0"/>
              </a:rPr>
              <a:t>С 01.01.2013 года Почечуев Юрий Иванович указом президента назначен на должность судьи Омского областного суда.</a:t>
            </a:r>
          </a:p>
        </p:txBody>
      </p:sp>
    </p:spTree>
    <p:extLst>
      <p:ext uri="{BB962C8B-B14F-4D97-AF65-F5344CB8AC3E}">
        <p14:creationId xmlns:p14="http://schemas.microsoft.com/office/powerpoint/2010/main" val="37197204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83568" y="404664"/>
            <a:ext cx="7848872" cy="677108"/>
          </a:xfrm>
          <a:prstGeom prst="rect">
            <a:avLst/>
          </a:prstGeom>
          <a:noFill/>
        </p:spPr>
        <p:txBody>
          <a:bodyPr wrap="square" rtlCol="0">
            <a:spAutoFit/>
          </a:bodyPr>
          <a:lstStyle/>
          <a:p>
            <a:endParaRPr lang="ru-RU" sz="2000" dirty="0" smtClean="0"/>
          </a:p>
          <a:p>
            <a:endParaRPr lang="ru-RU" dirty="0"/>
          </a:p>
        </p:txBody>
      </p:sp>
      <p:pic>
        <p:nvPicPr>
          <p:cNvPr id="1026" name="Picture 2" descr="C:\Documents and Settings\user\Мои документы\материал для книги\Почечуев Ю.И\Коллектив Горьковского рс 2007 год.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83568" y="260648"/>
            <a:ext cx="7632848" cy="369332"/>
          </a:xfrm>
          <a:prstGeom prst="rect">
            <a:avLst/>
          </a:prstGeom>
          <a:noFill/>
        </p:spPr>
        <p:txBody>
          <a:bodyPr wrap="square" rtlCol="0">
            <a:spAutoFit/>
          </a:bodyPr>
          <a:lstStyle/>
          <a:p>
            <a:pPr algn="ctr"/>
            <a:r>
              <a:rPr lang="ru-RU" dirty="0" smtClean="0"/>
              <a:t>Коллектив Горьковского районного суда в 2007 году</a:t>
            </a:r>
            <a:endParaRPr lang="ru-RU" dirty="0"/>
          </a:p>
        </p:txBody>
      </p:sp>
    </p:spTree>
    <p:extLst>
      <p:ext uri="{BB962C8B-B14F-4D97-AF65-F5344CB8AC3E}">
        <p14:creationId xmlns:p14="http://schemas.microsoft.com/office/powerpoint/2010/main" val="4070045275"/>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83568" y="404664"/>
            <a:ext cx="7848872" cy="677108"/>
          </a:xfrm>
          <a:prstGeom prst="rect">
            <a:avLst/>
          </a:prstGeom>
          <a:noFill/>
        </p:spPr>
        <p:txBody>
          <a:bodyPr wrap="square" rtlCol="0">
            <a:spAutoFit/>
          </a:bodyPr>
          <a:lstStyle/>
          <a:p>
            <a:endParaRPr lang="ru-RU" sz="2000" dirty="0" smtClean="0"/>
          </a:p>
          <a:p>
            <a:endParaRPr lang="ru-RU" dirty="0"/>
          </a:p>
        </p:txBody>
      </p:sp>
      <p:sp>
        <p:nvSpPr>
          <p:cNvPr id="2" name="Объект 1"/>
          <p:cNvSpPr>
            <a:spLocks noGrp="1"/>
          </p:cNvSpPr>
          <p:nvPr>
            <p:ph idx="1"/>
          </p:nvPr>
        </p:nvSpPr>
        <p:spPr>
          <a:xfrm>
            <a:off x="493204" y="378462"/>
            <a:ext cx="8229600" cy="5138770"/>
          </a:xfrm>
        </p:spPr>
        <p:txBody>
          <a:bodyPr>
            <a:normAutofit fontScale="92500" lnSpcReduction="20000"/>
          </a:bodyPr>
          <a:lstStyle/>
          <a:p>
            <a:pPr indent="728663" algn="just"/>
            <a:r>
              <a:rPr lang="ru-RU" dirty="0">
                <a:solidFill>
                  <a:schemeClr val="tx1">
                    <a:lumMod val="75000"/>
                    <a:lumOff val="25000"/>
                  </a:schemeClr>
                </a:solidFill>
                <a:latin typeface="Times New Roman" pitchFamily="18" charset="0"/>
                <a:cs typeface="Times New Roman" pitchFamily="18" charset="0"/>
              </a:rPr>
              <a:t>В соответствии с изменениями в штатном расписании с 01 июня 2013 года, Горьковский районный суд Омской области из 3-х составного стал 2-х составным.</a:t>
            </a:r>
          </a:p>
          <a:p>
            <a:pPr indent="728663" algn="just"/>
            <a:r>
              <a:rPr lang="ru-RU" dirty="0">
                <a:solidFill>
                  <a:schemeClr val="tx1">
                    <a:lumMod val="75000"/>
                    <a:lumOff val="25000"/>
                  </a:schemeClr>
                </a:solidFill>
                <a:latin typeface="Times New Roman" pitchFamily="18" charset="0"/>
                <a:cs typeface="Times New Roman" pitchFamily="18" charset="0"/>
              </a:rPr>
              <a:t>Указом президента от 02.07.2013 года № 600, на должность председателя Горьковского районного суда Омской области назначен судья - Лобов Николай </a:t>
            </a:r>
            <a:r>
              <a:rPr lang="ru-RU" dirty="0" smtClean="0">
                <a:solidFill>
                  <a:schemeClr val="tx1">
                    <a:lumMod val="75000"/>
                    <a:lumOff val="25000"/>
                  </a:schemeClr>
                </a:solidFill>
                <a:latin typeface="Times New Roman" pitchFamily="18" charset="0"/>
                <a:cs typeface="Times New Roman" pitchFamily="18" charset="0"/>
              </a:rPr>
              <a:t>Анатольевич.</a:t>
            </a:r>
            <a:endParaRPr lang="ru-RU" dirty="0">
              <a:solidFill>
                <a:schemeClr val="tx1">
                  <a:lumMod val="75000"/>
                  <a:lumOff val="25000"/>
                </a:schemeClr>
              </a:solidFill>
              <a:latin typeface="Times New Roman" pitchFamily="18" charset="0"/>
              <a:cs typeface="Times New Roman" pitchFamily="18" charset="0"/>
            </a:endParaRPr>
          </a:p>
          <a:p>
            <a:pPr indent="728663" algn="just"/>
            <a:r>
              <a:rPr lang="ru-RU" dirty="0">
                <a:solidFill>
                  <a:schemeClr val="tx1">
                    <a:lumMod val="75000"/>
                    <a:lumOff val="25000"/>
                  </a:schemeClr>
                </a:solidFill>
                <a:latin typeface="Times New Roman" pitchFamily="18" charset="0"/>
                <a:cs typeface="Times New Roman" pitchFamily="18" charset="0"/>
              </a:rPr>
              <a:t>Указом Президента № 338 от 13.07.2016 на должность судьи Горьковского районного суда впервые назначен Блохин Олег Викторович. </a:t>
            </a:r>
            <a:endParaRPr lang="ru-RU" dirty="0" smtClean="0">
              <a:solidFill>
                <a:schemeClr val="tx1">
                  <a:lumMod val="75000"/>
                  <a:lumOff val="25000"/>
                </a:schemeClr>
              </a:solidFill>
              <a:latin typeface="Times New Roman" pitchFamily="18" charset="0"/>
              <a:cs typeface="Times New Roman" pitchFamily="18" charset="0"/>
            </a:endParaRPr>
          </a:p>
          <a:p>
            <a:pPr indent="728663" algn="just"/>
            <a:r>
              <a:rPr lang="ru-RU" dirty="0" smtClean="0">
                <a:solidFill>
                  <a:schemeClr val="tx1">
                    <a:lumMod val="75000"/>
                    <a:lumOff val="25000"/>
                  </a:schemeClr>
                </a:solidFill>
                <a:latin typeface="Times New Roman" pitchFamily="18" charset="0"/>
                <a:cs typeface="Times New Roman" pitchFamily="18" charset="0"/>
              </a:rPr>
              <a:t>Указом Президента  № 892 от 07.12.2022, Лобов Николай Анатольевич назначен председателем </a:t>
            </a:r>
            <a:r>
              <a:rPr lang="ru-RU" dirty="0" err="1" smtClean="0">
                <a:solidFill>
                  <a:schemeClr val="tx1">
                    <a:lumMod val="75000"/>
                    <a:lumOff val="25000"/>
                  </a:schemeClr>
                </a:solidFill>
                <a:latin typeface="Times New Roman" pitchFamily="18" charset="0"/>
                <a:cs typeface="Times New Roman" pitchFamily="18" charset="0"/>
              </a:rPr>
              <a:t>Калачинского</a:t>
            </a:r>
            <a:r>
              <a:rPr lang="ru-RU" dirty="0" smtClean="0">
                <a:solidFill>
                  <a:schemeClr val="tx1">
                    <a:lumMod val="75000"/>
                    <a:lumOff val="25000"/>
                  </a:schemeClr>
                </a:solidFill>
                <a:latin typeface="Times New Roman" pitchFamily="18" charset="0"/>
                <a:cs typeface="Times New Roman" pitchFamily="18" charset="0"/>
              </a:rPr>
              <a:t> городского суда Омской области.</a:t>
            </a:r>
          </a:p>
          <a:p>
            <a:pPr indent="728663" algn="just"/>
            <a:r>
              <a:rPr lang="ru-RU" dirty="0" smtClean="0">
                <a:solidFill>
                  <a:schemeClr val="tx1">
                    <a:lumMod val="75000"/>
                    <a:lumOff val="25000"/>
                  </a:schemeClr>
                </a:solidFill>
                <a:latin typeface="Times New Roman" pitchFamily="18" charset="0"/>
                <a:cs typeface="Times New Roman" pitchFamily="18" charset="0"/>
              </a:rPr>
              <a:t>Приказом СД Верховного Суда РФ № 90КД/115 от 21.12.2022, временное исполнение полномочий председателя Горьковского районного суда Омской области возложено на Блохина Олега Викторовича.</a:t>
            </a:r>
            <a:endParaRPr lang="ru-RU" dirty="0">
              <a:solidFill>
                <a:schemeClr val="tx1">
                  <a:lumMod val="75000"/>
                  <a:lumOff val="25000"/>
                </a:schemeClr>
              </a:solidFill>
              <a:latin typeface="Times New Roman" pitchFamily="18" charset="0"/>
              <a:cs typeface="Times New Roman" pitchFamily="18" charset="0"/>
            </a:endParaRPr>
          </a:p>
          <a:p>
            <a:endParaRPr lang="ru-RU" dirty="0">
              <a:solidFill>
                <a:schemeClr val="tx1">
                  <a:lumMod val="75000"/>
                  <a:lumOff val="2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1509789228"/>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user\Мои документы\материал для книги\Председатель суда Лобов Н.А\DSC_006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743218"/>
            <a:ext cx="8856984" cy="586627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83568" y="0"/>
            <a:ext cx="7848872" cy="954107"/>
          </a:xfrm>
          <a:prstGeom prst="rect">
            <a:avLst/>
          </a:prstGeom>
          <a:noFill/>
        </p:spPr>
        <p:txBody>
          <a:bodyPr wrap="square" rtlCol="0">
            <a:spAutoFit/>
          </a:bodyPr>
          <a:lstStyle/>
          <a:p>
            <a:endParaRPr lang="ru-RU" sz="2000" dirty="0" smtClean="0">
              <a:solidFill>
                <a:schemeClr val="tx1">
                  <a:lumMod val="75000"/>
                  <a:lumOff val="25000"/>
                </a:schemeClr>
              </a:solidFill>
            </a:endParaRPr>
          </a:p>
          <a:p>
            <a:pPr algn="ctr"/>
            <a:r>
              <a:rPr lang="ru-RU" dirty="0" smtClean="0">
                <a:solidFill>
                  <a:schemeClr val="tx1">
                    <a:lumMod val="75000"/>
                    <a:lumOff val="25000"/>
                  </a:schemeClr>
                </a:solidFill>
              </a:rPr>
              <a:t>Председатель Горьковского районного суда с 2013 по 2022 </a:t>
            </a:r>
            <a:r>
              <a:rPr lang="ru-RU" dirty="0" err="1" smtClean="0">
                <a:solidFill>
                  <a:schemeClr val="tx1">
                    <a:lumMod val="75000"/>
                    <a:lumOff val="25000"/>
                  </a:schemeClr>
                </a:solidFill>
              </a:rPr>
              <a:t>гг</a:t>
            </a:r>
            <a:r>
              <a:rPr lang="ru-RU" dirty="0" smtClean="0">
                <a:solidFill>
                  <a:schemeClr val="tx1">
                    <a:lumMod val="75000"/>
                    <a:lumOff val="25000"/>
                  </a:schemeClr>
                </a:solidFill>
              </a:rPr>
              <a:t> </a:t>
            </a:r>
          </a:p>
          <a:p>
            <a:pPr algn="ctr"/>
            <a:r>
              <a:rPr lang="ru-RU" dirty="0" smtClean="0">
                <a:solidFill>
                  <a:schemeClr val="tx1">
                    <a:lumMod val="75000"/>
                    <a:lumOff val="25000"/>
                  </a:schemeClr>
                </a:solidFill>
              </a:rPr>
              <a:t>Лобов Николай Анатольевич</a:t>
            </a:r>
            <a:endParaRPr lang="ru-RU" dirty="0">
              <a:solidFill>
                <a:schemeClr val="tx1">
                  <a:lumMod val="75000"/>
                  <a:lumOff val="25000"/>
                </a:schemeClr>
              </a:solidFill>
            </a:endParaRPr>
          </a:p>
        </p:txBody>
      </p:sp>
    </p:spTree>
    <p:extLst>
      <p:ext uri="{BB962C8B-B14F-4D97-AF65-F5344CB8AC3E}">
        <p14:creationId xmlns:p14="http://schemas.microsoft.com/office/powerpoint/2010/main" val="213393333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anim calcmode="lin" valueType="num">
                                      <p:cBhvr>
                                        <p:cTn id="8" dur="1000" fill="hold"/>
                                        <p:tgtEl>
                                          <p:spTgt spid="2050"/>
                                        </p:tgtEl>
                                        <p:attrNameLst>
                                          <p:attrName>ppt_x</p:attrName>
                                        </p:attrNameLst>
                                      </p:cBhvr>
                                      <p:tavLst>
                                        <p:tav tm="0">
                                          <p:val>
                                            <p:strVal val="#ppt_x"/>
                                          </p:val>
                                        </p:tav>
                                        <p:tav tm="100000">
                                          <p:val>
                                            <p:strVal val="#ppt_x"/>
                                          </p:val>
                                        </p:tav>
                                      </p:tavLst>
                                    </p:anim>
                                    <p:anim calcmode="lin" valueType="num">
                                      <p:cBhvr>
                                        <p:cTn id="9"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48680"/>
            <a:ext cx="8229600" cy="1051520"/>
          </a:xfrm>
        </p:spPr>
        <p:txBody>
          <a:bodyPr/>
          <a:lstStyle/>
          <a:p>
            <a:pPr>
              <a:lnSpc>
                <a:spcPct val="100000"/>
              </a:lnSpc>
            </a:pPr>
            <a:r>
              <a:rPr lang="ru-RU" sz="1600" dirty="0" smtClean="0"/>
              <a:t>Коллектив Горьковского районного суда в 2019 году:</a:t>
            </a:r>
            <a:br>
              <a:rPr lang="ru-RU" sz="1600" dirty="0" smtClean="0"/>
            </a:br>
            <a:r>
              <a:rPr lang="ru-RU" sz="1600" dirty="0" smtClean="0"/>
              <a:t/>
            </a:r>
            <a:br>
              <a:rPr lang="ru-RU" sz="1600" dirty="0" smtClean="0"/>
            </a:br>
            <a:r>
              <a:rPr lang="ru-RU" sz="1600" dirty="0" smtClean="0"/>
              <a:t>Гапон П.Д., </a:t>
            </a:r>
            <a:r>
              <a:rPr lang="ru-RU" sz="1600" dirty="0" err="1" smtClean="0"/>
              <a:t>Жаргакова</a:t>
            </a:r>
            <a:r>
              <a:rPr lang="ru-RU" sz="1600" dirty="0" smtClean="0"/>
              <a:t> Д.Е., Блохин О.В., </a:t>
            </a:r>
            <a:r>
              <a:rPr lang="ru-RU" sz="1600" dirty="0" err="1" smtClean="0"/>
              <a:t>Гущанская</a:t>
            </a:r>
            <a:r>
              <a:rPr lang="ru-RU" sz="1600" dirty="0" smtClean="0"/>
              <a:t> Н.И., </a:t>
            </a:r>
            <a:br>
              <a:rPr lang="ru-RU" sz="1600" dirty="0" smtClean="0"/>
            </a:br>
            <a:r>
              <a:rPr lang="ru-RU" sz="1600" dirty="0" err="1" smtClean="0"/>
              <a:t>Тытюк</a:t>
            </a:r>
            <a:r>
              <a:rPr lang="ru-RU" sz="1600" dirty="0" smtClean="0"/>
              <a:t> Е.А., </a:t>
            </a:r>
            <a:r>
              <a:rPr lang="ru-RU" sz="1600" dirty="0" err="1" smtClean="0"/>
              <a:t>Кулишова</a:t>
            </a:r>
            <a:r>
              <a:rPr lang="ru-RU" sz="1600" dirty="0" smtClean="0"/>
              <a:t> М.В., Лобов Н.А.</a:t>
            </a:r>
            <a:endParaRPr lang="ru-RU" sz="1600" dirty="0"/>
          </a:p>
        </p:txBody>
      </p:sp>
      <p:pic>
        <p:nvPicPr>
          <p:cNvPr id="2050" name="Picture 2" descr="F:\фото\Новая папка\коллектив-2019 год.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13544" y="1600200"/>
            <a:ext cx="6316911"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02384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620688"/>
            <a:ext cx="8229600" cy="979512"/>
          </a:xfrm>
        </p:spPr>
        <p:txBody>
          <a:bodyPr/>
          <a:lstStyle/>
          <a:p>
            <a:pPr>
              <a:lnSpc>
                <a:spcPct val="100000"/>
              </a:lnSpc>
            </a:pPr>
            <a:r>
              <a:rPr lang="ru-RU" sz="2000" dirty="0" smtClean="0"/>
              <a:t>Коллектив Горьковского районного суда в 2021 г:</a:t>
            </a:r>
            <a:br>
              <a:rPr lang="ru-RU" sz="2000" dirty="0" smtClean="0"/>
            </a:br>
            <a:r>
              <a:rPr lang="ru-RU" sz="2000" dirty="0" err="1" smtClean="0"/>
              <a:t>Жаргакова</a:t>
            </a:r>
            <a:r>
              <a:rPr lang="ru-RU" sz="2000" dirty="0" smtClean="0"/>
              <a:t> Д.Е., Диденко Г.С., Блохин О.В., Гапон П.Д., </a:t>
            </a:r>
            <a:r>
              <a:rPr lang="ru-RU" sz="2000" dirty="0" err="1" smtClean="0"/>
              <a:t>Тытюк</a:t>
            </a:r>
            <a:r>
              <a:rPr lang="ru-RU" sz="2000" dirty="0" smtClean="0"/>
              <a:t> Е.А., Гирло А.Н., Лобов Н.А., </a:t>
            </a:r>
            <a:r>
              <a:rPr lang="ru-RU" sz="2000" dirty="0" err="1" smtClean="0"/>
              <a:t>Гущанская</a:t>
            </a:r>
            <a:r>
              <a:rPr lang="ru-RU" sz="2000" dirty="0" smtClean="0"/>
              <a:t> Н.И.</a:t>
            </a:r>
            <a:endParaRPr lang="ru-RU" sz="2000" dirty="0"/>
          </a:p>
        </p:txBody>
      </p:sp>
      <p:pic>
        <p:nvPicPr>
          <p:cNvPr id="3074" name="Picture 2" descr="F:\фото\Новая папка\Коллектив 202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39041" y="1600200"/>
            <a:ext cx="6065917"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36117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692696"/>
            <a:ext cx="8229600" cy="1008112"/>
          </a:xfrm>
        </p:spPr>
        <p:txBody>
          <a:bodyPr/>
          <a:lstStyle/>
          <a:p>
            <a:pPr>
              <a:lnSpc>
                <a:spcPct val="100000"/>
              </a:lnSpc>
            </a:pPr>
            <a:r>
              <a:rPr lang="ru-RU" sz="1600" dirty="0" smtClean="0">
                <a:latin typeface="Times New Roman" pitchFamily="18" charset="0"/>
                <a:cs typeface="Times New Roman" pitchFamily="18" charset="0"/>
              </a:rPr>
              <a:t>Коллектив Горьковского районного суда Омской области-2023г.</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Верхний ряд: Гапон П.Д. – администратор, Гирло А.Н. – ведущий специалист, </a:t>
            </a:r>
            <a:r>
              <a:rPr lang="ru-RU" sz="1600" dirty="0" err="1" smtClean="0">
                <a:latin typeface="Times New Roman" pitchFamily="18" charset="0"/>
                <a:cs typeface="Times New Roman" pitchFamily="18" charset="0"/>
              </a:rPr>
              <a:t>Гущанская</a:t>
            </a:r>
            <a:r>
              <a:rPr lang="ru-RU" sz="1600" dirty="0" smtClean="0">
                <a:latin typeface="Times New Roman" pitchFamily="18" charset="0"/>
                <a:cs typeface="Times New Roman" pitchFamily="18" charset="0"/>
              </a:rPr>
              <a:t> Н.И. – секретарь с/з, </a:t>
            </a:r>
            <a:r>
              <a:rPr lang="ru-RU" sz="1600" dirty="0" err="1" smtClean="0">
                <a:latin typeface="Times New Roman" pitchFamily="18" charset="0"/>
                <a:cs typeface="Times New Roman" pitchFamily="18" charset="0"/>
              </a:rPr>
              <a:t>Гунгер</a:t>
            </a:r>
            <a:r>
              <a:rPr lang="ru-RU" sz="1600" dirty="0" smtClean="0">
                <a:latin typeface="Times New Roman" pitchFamily="18" charset="0"/>
                <a:cs typeface="Times New Roman" pitchFamily="18" charset="0"/>
              </a:rPr>
              <a:t> В.Ф. – судья в отставке, Блохин О.В. – </a:t>
            </a:r>
            <a:r>
              <a:rPr lang="ru-RU" sz="1600" dirty="0" err="1" smtClean="0">
                <a:latin typeface="Times New Roman" pitchFamily="18" charset="0"/>
                <a:cs typeface="Times New Roman" pitchFamily="18" charset="0"/>
              </a:rPr>
              <a:t>и.о</a:t>
            </a:r>
            <a:r>
              <a:rPr lang="ru-RU" sz="1600" dirty="0" smtClean="0">
                <a:latin typeface="Times New Roman" pitchFamily="18" charset="0"/>
                <a:cs typeface="Times New Roman" pitchFamily="18" charset="0"/>
              </a:rPr>
              <a:t>. председателя суда;</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Нижний ряд: Диденко Г.С. – ст. специалист 1 р, Петросян А.К. – мировой судья с/у № 4, </a:t>
            </a:r>
            <a:r>
              <a:rPr lang="ru-RU" sz="1600" dirty="0" err="1" smtClean="0">
                <a:latin typeface="Times New Roman" pitchFamily="18" charset="0"/>
                <a:cs typeface="Times New Roman" pitchFamily="18" charset="0"/>
              </a:rPr>
              <a:t>Тытюк</a:t>
            </a:r>
            <a:r>
              <a:rPr lang="ru-RU" sz="1600" dirty="0" smtClean="0">
                <a:latin typeface="Times New Roman" pitchFamily="18" charset="0"/>
                <a:cs typeface="Times New Roman" pitchFamily="18" charset="0"/>
              </a:rPr>
              <a:t> Е.А. – помощник судьи, </a:t>
            </a:r>
            <a:r>
              <a:rPr lang="ru-RU" sz="1600" dirty="0" err="1" smtClean="0">
                <a:latin typeface="Times New Roman" pitchFamily="18" charset="0"/>
                <a:cs typeface="Times New Roman" pitchFamily="18" charset="0"/>
              </a:rPr>
              <a:t>Залтан</a:t>
            </a:r>
            <a:r>
              <a:rPr lang="ru-RU" sz="1600" dirty="0" smtClean="0">
                <a:latin typeface="Times New Roman" pitchFamily="18" charset="0"/>
                <a:cs typeface="Times New Roman" pitchFamily="18" charset="0"/>
              </a:rPr>
              <a:t> В.Р. – секретарь с/з.</a:t>
            </a:r>
            <a:endParaRPr lang="ru-RU" sz="1600" dirty="0">
              <a:latin typeface="Times New Roman" pitchFamily="18" charset="0"/>
              <a:cs typeface="Times New Roman" pitchFamily="18" charset="0"/>
            </a:endParaRPr>
          </a:p>
        </p:txBody>
      </p:sp>
      <p:pic>
        <p:nvPicPr>
          <p:cNvPr id="1026" name="Picture 2" descr="F:\фото\Фото\Коллектив горьковского районного суда.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75405" y="1844824"/>
            <a:ext cx="6793190" cy="42813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10720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nSpc>
                <a:spcPct val="100000"/>
              </a:lnSpc>
            </a:pPr>
            <a:r>
              <a:rPr lang="ru-RU" sz="1800" dirty="0" smtClean="0"/>
              <a:t>Указом Президента Российской Федерации № 829 от 08.11.2023 г председателем Горьковского районного суда Омской области назначен </a:t>
            </a:r>
            <a:r>
              <a:rPr lang="ru-RU" sz="1800" dirty="0" err="1" smtClean="0"/>
              <a:t>Пичерских</a:t>
            </a:r>
            <a:r>
              <a:rPr lang="ru-RU" sz="1800" dirty="0" smtClean="0"/>
              <a:t> Михаил Сергеевич.</a:t>
            </a:r>
            <a:endParaRPr lang="ru-RU" sz="1800" dirty="0"/>
          </a:p>
        </p:txBody>
      </p:sp>
      <p:sp>
        <p:nvSpPr>
          <p:cNvPr id="3" name="Объект 2"/>
          <p:cNvSpPr>
            <a:spLocks noGrp="1"/>
          </p:cNvSpPr>
          <p:nvPr>
            <p:ph idx="1"/>
          </p:nvPr>
        </p:nvSpPr>
        <p:spPr/>
        <p:txBody>
          <a:bodyPr/>
          <a:lstStyle/>
          <a:p>
            <a:endParaRPr lang="ru-RU"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1628800"/>
            <a:ext cx="4608512" cy="4464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453630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404664"/>
            <a:ext cx="8229600" cy="5721499"/>
          </a:xfrm>
        </p:spPr>
        <p:txBody>
          <a:bodyPr>
            <a:normAutofit/>
          </a:bodyPr>
          <a:lstStyle/>
          <a:p>
            <a:pPr indent="563563" algn="ctr"/>
            <a:r>
              <a:rPr lang="ru-RU" dirty="0">
                <a:solidFill>
                  <a:schemeClr val="tx1">
                    <a:lumMod val="65000"/>
                    <a:lumOff val="35000"/>
                  </a:schemeClr>
                </a:solidFill>
                <a:latin typeface="Times New Roman" pitchFamily="18" charset="0"/>
                <a:cs typeface="Times New Roman" pitchFamily="18" charset="0"/>
              </a:rPr>
              <a:t>В сентябре 1924 года </a:t>
            </a:r>
            <a:r>
              <a:rPr lang="ru-RU" dirty="0" err="1">
                <a:solidFill>
                  <a:schemeClr val="tx1">
                    <a:lumMod val="65000"/>
                    <a:lumOff val="35000"/>
                  </a:schemeClr>
                </a:solidFill>
                <a:latin typeface="Times New Roman" pitchFamily="18" charset="0"/>
                <a:cs typeface="Times New Roman" pitchFamily="18" charset="0"/>
              </a:rPr>
              <a:t>Икониковская</a:t>
            </a:r>
            <a:r>
              <a:rPr lang="ru-RU" dirty="0">
                <a:solidFill>
                  <a:schemeClr val="tx1">
                    <a:lumMod val="65000"/>
                    <a:lumOff val="35000"/>
                  </a:schemeClr>
                </a:solidFill>
                <a:latin typeface="Times New Roman" pitchFamily="18" charset="0"/>
                <a:cs typeface="Times New Roman" pitchFamily="18" charset="0"/>
              </a:rPr>
              <a:t> волость приобрела статус района, в состав которого входило часть населенных пунктов ныне существующей Новосибирской области.</a:t>
            </a:r>
          </a:p>
          <a:p>
            <a:pPr indent="563563" algn="ctr"/>
            <a:r>
              <a:rPr lang="ru-RU" dirty="0">
                <a:solidFill>
                  <a:schemeClr val="tx1">
                    <a:lumMod val="65000"/>
                    <a:lumOff val="35000"/>
                  </a:schemeClr>
                </a:solidFill>
                <a:latin typeface="Times New Roman" pitchFamily="18" charset="0"/>
                <a:cs typeface="Times New Roman" pitchFamily="18" charset="0"/>
              </a:rPr>
              <a:t> В 1925-1926 г. судебный участок обслуживал два района – </a:t>
            </a:r>
            <a:r>
              <a:rPr lang="ru-RU" dirty="0" err="1">
                <a:solidFill>
                  <a:schemeClr val="tx1">
                    <a:lumMod val="65000"/>
                    <a:lumOff val="35000"/>
                  </a:schemeClr>
                </a:solidFill>
                <a:latin typeface="Times New Roman" pitchFamily="18" charset="0"/>
                <a:cs typeface="Times New Roman" pitchFamily="18" charset="0"/>
              </a:rPr>
              <a:t>Икониковский</a:t>
            </a:r>
            <a:r>
              <a:rPr lang="ru-RU" dirty="0">
                <a:solidFill>
                  <a:schemeClr val="tx1">
                    <a:lumMod val="65000"/>
                    <a:lumOff val="35000"/>
                  </a:schemeClr>
                </a:solidFill>
                <a:latin typeface="Times New Roman" pitchFamily="18" charset="0"/>
                <a:cs typeface="Times New Roman" pitchFamily="18" charset="0"/>
              </a:rPr>
              <a:t> и Еланский с общей численностью населения 42 720 человек. Штат суда на тот период времени состоял из одного судьи двух технических работников. </a:t>
            </a:r>
            <a:r>
              <a:rPr lang="ru-RU" dirty="0" smtClean="0">
                <a:solidFill>
                  <a:schemeClr val="tx1">
                    <a:lumMod val="65000"/>
                    <a:lumOff val="35000"/>
                  </a:schemeClr>
                </a:solidFill>
                <a:latin typeface="Times New Roman" pitchFamily="18" charset="0"/>
                <a:cs typeface="Times New Roman" pitchFamily="18" charset="0"/>
              </a:rPr>
              <a:t>В июле </a:t>
            </a:r>
            <a:r>
              <a:rPr lang="ru-RU" dirty="0">
                <a:solidFill>
                  <a:schemeClr val="tx1">
                    <a:lumMod val="65000"/>
                    <a:lumOff val="35000"/>
                  </a:schemeClr>
                </a:solidFill>
                <a:latin typeface="Times New Roman" pitchFamily="18" charset="0"/>
                <a:cs typeface="Times New Roman" pitchFamily="18" charset="0"/>
              </a:rPr>
              <a:t>1936 г. президиум ВЦИК Союза ССР поддержал просьбу колхозников, общественных организаций и Омского областного исполнительного комитета о переименовании </a:t>
            </a:r>
            <a:r>
              <a:rPr lang="ru-RU" dirty="0" err="1">
                <a:solidFill>
                  <a:schemeClr val="tx1">
                    <a:lumMod val="65000"/>
                    <a:lumOff val="35000"/>
                  </a:schemeClr>
                </a:solidFill>
                <a:latin typeface="Times New Roman" pitchFamily="18" charset="0"/>
                <a:cs typeface="Times New Roman" pitchFamily="18" charset="0"/>
              </a:rPr>
              <a:t>Иконниковского</a:t>
            </a:r>
            <a:r>
              <a:rPr lang="ru-RU" dirty="0">
                <a:solidFill>
                  <a:schemeClr val="tx1">
                    <a:lumMod val="65000"/>
                    <a:lumOff val="35000"/>
                  </a:schemeClr>
                </a:solidFill>
                <a:latin typeface="Times New Roman" pitchFamily="18" charset="0"/>
                <a:cs typeface="Times New Roman" pitchFamily="18" charset="0"/>
              </a:rPr>
              <a:t> района Омской области в Горьковский район и районного центра – село </a:t>
            </a:r>
            <a:r>
              <a:rPr lang="ru-RU" dirty="0" err="1">
                <a:solidFill>
                  <a:schemeClr val="tx1">
                    <a:lumMod val="65000"/>
                    <a:lumOff val="35000"/>
                  </a:schemeClr>
                </a:solidFill>
                <a:latin typeface="Times New Roman" pitchFamily="18" charset="0"/>
                <a:cs typeface="Times New Roman" pitchFamily="18" charset="0"/>
              </a:rPr>
              <a:t>Иконниково</a:t>
            </a:r>
            <a:r>
              <a:rPr lang="ru-RU" dirty="0">
                <a:solidFill>
                  <a:schemeClr val="tx1">
                    <a:lumMod val="65000"/>
                    <a:lumOff val="35000"/>
                  </a:schemeClr>
                </a:solidFill>
                <a:latin typeface="Times New Roman" pitchFamily="18" charset="0"/>
                <a:cs typeface="Times New Roman" pitchFamily="18" charset="0"/>
              </a:rPr>
              <a:t> в село Горьковское. </a:t>
            </a:r>
          </a:p>
          <a:p>
            <a:endParaRPr lang="ru-RU" dirty="0"/>
          </a:p>
        </p:txBody>
      </p:sp>
    </p:spTree>
    <p:extLst>
      <p:ext uri="{BB962C8B-B14F-4D97-AF65-F5344CB8AC3E}">
        <p14:creationId xmlns:p14="http://schemas.microsoft.com/office/powerpoint/2010/main" val="313962675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404664"/>
            <a:ext cx="8229600" cy="5721499"/>
          </a:xfrm>
        </p:spPr>
        <p:txBody>
          <a:bodyPr>
            <a:normAutofit/>
          </a:bodyPr>
          <a:lstStyle/>
          <a:p>
            <a:pPr indent="563563" algn="ctr"/>
            <a:r>
              <a:rPr lang="ru-RU" dirty="0">
                <a:solidFill>
                  <a:schemeClr val="tx1">
                    <a:lumMod val="75000"/>
                    <a:lumOff val="25000"/>
                  </a:schemeClr>
                </a:solidFill>
                <a:latin typeface="Times New Roman" pitchFamily="18" charset="0"/>
                <a:cs typeface="Times New Roman" pitchFamily="18" charset="0"/>
              </a:rPr>
              <a:t>С этого времени Горьковский суд не менял своего места нахождения и находился постоянно в с. Горьковское.</a:t>
            </a:r>
          </a:p>
          <a:p>
            <a:pPr indent="563563" algn="ctr"/>
            <a:endParaRPr lang="ru-RU" dirty="0" smtClean="0">
              <a:solidFill>
                <a:schemeClr val="tx1">
                  <a:lumMod val="75000"/>
                  <a:lumOff val="25000"/>
                </a:schemeClr>
              </a:solidFill>
              <a:latin typeface="Times New Roman" pitchFamily="18" charset="0"/>
              <a:cs typeface="Times New Roman" pitchFamily="18" charset="0"/>
            </a:endParaRPr>
          </a:p>
          <a:p>
            <a:pPr indent="563563" algn="ctr"/>
            <a:endParaRPr lang="ru-RU" dirty="0">
              <a:solidFill>
                <a:schemeClr val="tx1">
                  <a:lumMod val="75000"/>
                  <a:lumOff val="25000"/>
                </a:schemeClr>
              </a:solidFill>
              <a:latin typeface="Times New Roman" pitchFamily="18" charset="0"/>
              <a:cs typeface="Times New Roman" pitchFamily="18" charset="0"/>
            </a:endParaRPr>
          </a:p>
          <a:p>
            <a:pPr indent="563563" algn="ctr"/>
            <a:endParaRPr lang="ru-RU" dirty="0" smtClean="0">
              <a:solidFill>
                <a:schemeClr val="tx1">
                  <a:lumMod val="75000"/>
                  <a:lumOff val="25000"/>
                </a:schemeClr>
              </a:solidFill>
              <a:latin typeface="Times New Roman" pitchFamily="18" charset="0"/>
              <a:cs typeface="Times New Roman" pitchFamily="18" charset="0"/>
            </a:endParaRPr>
          </a:p>
          <a:p>
            <a:pPr indent="563563" algn="ctr"/>
            <a:endParaRPr lang="ru-RU" dirty="0" smtClean="0">
              <a:solidFill>
                <a:schemeClr val="tx1">
                  <a:lumMod val="75000"/>
                  <a:lumOff val="25000"/>
                </a:schemeClr>
              </a:solidFill>
              <a:latin typeface="Times New Roman" pitchFamily="18" charset="0"/>
              <a:cs typeface="Times New Roman" pitchFamily="18" charset="0"/>
            </a:endParaRPr>
          </a:p>
          <a:p>
            <a:pPr indent="563563" algn="ctr"/>
            <a:r>
              <a:rPr lang="ru-RU" dirty="0" smtClean="0">
                <a:solidFill>
                  <a:schemeClr val="tx1">
                    <a:lumMod val="75000"/>
                    <a:lumOff val="25000"/>
                  </a:schemeClr>
                </a:solidFill>
                <a:latin typeface="Times New Roman" pitchFamily="18" charset="0"/>
                <a:cs typeface="Times New Roman" pitchFamily="18" charset="0"/>
              </a:rPr>
              <a:t>При </a:t>
            </a:r>
            <a:r>
              <a:rPr lang="ru-RU" dirty="0">
                <a:solidFill>
                  <a:schemeClr val="tx1">
                    <a:lumMod val="75000"/>
                    <a:lumOff val="25000"/>
                  </a:schemeClr>
                </a:solidFill>
                <a:latin typeface="Times New Roman" pitchFamily="18" charset="0"/>
                <a:cs typeface="Times New Roman" pitchFamily="18" charset="0"/>
              </a:rPr>
              <a:t>выдвижении кандидатов в судьи существовали как социальные, так и возрастные ограничения. Судьи должны были быть, не моложе 20 лет и выдвигались местными Советами и самим населением из  рабочих и крестьян </a:t>
            </a:r>
            <a:endParaRPr lang="ru-RU" dirty="0" smtClean="0">
              <a:solidFill>
                <a:schemeClr val="tx1">
                  <a:lumMod val="75000"/>
                  <a:lumOff val="25000"/>
                </a:schemeClr>
              </a:solidFill>
              <a:latin typeface="Times New Roman" pitchFamily="18" charset="0"/>
              <a:cs typeface="Times New Roman" pitchFamily="18" charset="0"/>
            </a:endParaRPr>
          </a:p>
          <a:p>
            <a:pPr indent="563563" algn="ctr"/>
            <a:endParaRPr lang="ru-RU" dirty="0">
              <a:solidFill>
                <a:schemeClr val="tx1">
                  <a:lumMod val="75000"/>
                  <a:lumOff val="25000"/>
                </a:schemeClr>
              </a:solidFill>
              <a:latin typeface="Times New Roman" pitchFamily="18" charset="0"/>
              <a:cs typeface="Times New Roman" pitchFamily="18" charset="0"/>
            </a:endParaRPr>
          </a:p>
          <a:p>
            <a:pPr indent="563563" algn="ctr"/>
            <a:endParaRPr lang="ru-RU" dirty="0"/>
          </a:p>
        </p:txBody>
      </p:sp>
    </p:spTree>
    <p:extLst>
      <p:ext uri="{BB962C8B-B14F-4D97-AF65-F5344CB8AC3E}">
        <p14:creationId xmlns:p14="http://schemas.microsoft.com/office/powerpoint/2010/main" val="2743063057"/>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 calcmode="lin" valueType="num">
                                      <p:cBhvr additive="base">
                                        <p:cTn id="1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Удостоверение судьи</a:t>
            </a:r>
            <a:endParaRPr lang="ru-RU" dirty="0"/>
          </a:p>
        </p:txBody>
      </p:sp>
      <p:pic>
        <p:nvPicPr>
          <p:cNvPr id="4" name="Picture 4" descr="Удостоверение судьи"/>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187624" y="1556792"/>
            <a:ext cx="6617708" cy="4963281"/>
          </a:xfrm>
          <a:prstGeom prst="rect">
            <a:avLst/>
          </a:prstGeom>
          <a:noFill/>
          <a:ln w="22225" cap="rnd">
            <a:solidFill>
              <a:srgbClr val="FF99CC"/>
            </a:solidFill>
            <a:prstDash val="sysDot"/>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850888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772816"/>
            <a:ext cx="8229600" cy="1600200"/>
          </a:xfrm>
        </p:spPr>
        <p:txBody>
          <a:bodyPr/>
          <a:lstStyle/>
          <a:p>
            <a:r>
              <a:rPr lang="ru-RU" dirty="0" smtClean="0"/>
              <a:t>Биография судей</a:t>
            </a:r>
            <a:endParaRPr lang="ru-RU" dirty="0"/>
          </a:p>
        </p:txBody>
      </p:sp>
    </p:spTree>
    <p:extLst>
      <p:ext uri="{BB962C8B-B14F-4D97-AF65-F5344CB8AC3E}">
        <p14:creationId xmlns:p14="http://schemas.microsoft.com/office/powerpoint/2010/main" val="3123650615"/>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Сердюк"/>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0"/>
            <a:ext cx="5688632" cy="6858000"/>
          </a:xfrm>
          <a:prstGeom prst="rect">
            <a:avLst/>
          </a:prstGeom>
          <a:noFill/>
          <a:ln w="22225" cap="rnd">
            <a:solidFill>
              <a:srgbClr val="003300"/>
            </a:solidFill>
            <a:prstDash val="sysDot"/>
            <a:miter lim="800000"/>
            <a:headEnd/>
            <a:tailEnd/>
          </a:ln>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395536" y="0"/>
            <a:ext cx="8229600" cy="763488"/>
          </a:xfrm>
        </p:spPr>
        <p:txBody>
          <a:bodyPr/>
          <a:lstStyle/>
          <a:p>
            <a:r>
              <a:rPr lang="ru-RU" sz="3600" dirty="0" smtClean="0">
                <a:solidFill>
                  <a:schemeClr val="bg1"/>
                </a:solidFill>
              </a:rPr>
              <a:t>Сердюк Анна Андреевна</a:t>
            </a:r>
            <a:endParaRPr lang="ru-RU" sz="3600" dirty="0">
              <a:solidFill>
                <a:schemeClr val="bg1"/>
              </a:solidFill>
            </a:endParaRPr>
          </a:p>
        </p:txBody>
      </p:sp>
    </p:spTree>
    <p:extLst>
      <p:ext uri="{BB962C8B-B14F-4D97-AF65-F5344CB8AC3E}">
        <p14:creationId xmlns:p14="http://schemas.microsoft.com/office/powerpoint/2010/main" val="177081172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11760" y="0"/>
            <a:ext cx="3888432" cy="475456"/>
          </a:xfrm>
        </p:spPr>
        <p:txBody>
          <a:bodyPr/>
          <a:lstStyle/>
          <a:p>
            <a:r>
              <a:rPr lang="ru-RU" sz="2000" dirty="0" smtClean="0"/>
              <a:t>Биография</a:t>
            </a:r>
            <a:endParaRPr lang="ru-RU" sz="2000" dirty="0"/>
          </a:p>
        </p:txBody>
      </p:sp>
      <p:sp>
        <p:nvSpPr>
          <p:cNvPr id="3" name="Объект 2"/>
          <p:cNvSpPr>
            <a:spLocks noGrp="1"/>
          </p:cNvSpPr>
          <p:nvPr>
            <p:ph idx="1"/>
          </p:nvPr>
        </p:nvSpPr>
        <p:spPr>
          <a:xfrm>
            <a:off x="457200" y="404664"/>
            <a:ext cx="8229600" cy="5721499"/>
          </a:xfrm>
        </p:spPr>
        <p:txBody>
          <a:bodyPr/>
          <a:lstStyle/>
          <a:p>
            <a:pPr indent="552450"/>
            <a:r>
              <a:rPr lang="ru-RU" dirty="0">
                <a:solidFill>
                  <a:schemeClr val="tx1">
                    <a:lumMod val="75000"/>
                    <a:lumOff val="25000"/>
                  </a:schemeClr>
                </a:solidFill>
                <a:latin typeface="Times New Roman" pitchFamily="18" charset="0"/>
                <a:cs typeface="Times New Roman" pitchFamily="18" charset="0"/>
              </a:rPr>
              <a:t>Родилась 27 января 1891 года в г. Харькове, мать ее (со слов тетки) работала по найму у разных лиц и после родов умерла, оставив ее 2-х часовую, тетка ее бросила в приют, где она находилась полтора месяца. Затем была сдана на воспитание в деревню Непокрытую, где пробыла 5 лет. После чего ее воспитатель умер, а ее перевезли к тетке в г. Харьков, где она и пробыла до 9 летнего возраста. Тетка служила в то время в кухарках, имея на руках своих детей. С 9 летнего </a:t>
            </a:r>
            <a:r>
              <a:rPr lang="ru-RU" dirty="0" smtClean="0">
                <a:solidFill>
                  <a:schemeClr val="tx1">
                    <a:lumMod val="75000"/>
                    <a:lumOff val="25000"/>
                  </a:schemeClr>
                </a:solidFill>
                <a:latin typeface="Times New Roman" pitchFamily="18" charset="0"/>
                <a:cs typeface="Times New Roman" pitchFamily="18" charset="0"/>
              </a:rPr>
              <a:t>возраста </a:t>
            </a:r>
            <a:r>
              <a:rPr lang="ru-RU" dirty="0">
                <a:solidFill>
                  <a:schemeClr val="tx1">
                    <a:lumMod val="75000"/>
                    <a:lumOff val="25000"/>
                  </a:schemeClr>
                </a:solidFill>
                <a:latin typeface="Times New Roman" pitchFamily="18" charset="0"/>
                <a:cs typeface="Times New Roman" pitchFamily="18" charset="0"/>
              </a:rPr>
              <a:t>она начала свою трудовую </a:t>
            </a:r>
            <a:r>
              <a:rPr lang="ru-RU" dirty="0" smtClean="0">
                <a:solidFill>
                  <a:schemeClr val="tx1">
                    <a:lumMod val="75000"/>
                    <a:lumOff val="25000"/>
                  </a:schemeClr>
                </a:solidFill>
                <a:latin typeface="Times New Roman" pitchFamily="18" charset="0"/>
                <a:cs typeface="Times New Roman" pitchFamily="18" charset="0"/>
              </a:rPr>
              <a:t>жизнь.</a:t>
            </a:r>
          </a:p>
          <a:p>
            <a:pPr indent="552450"/>
            <a:r>
              <a:rPr lang="ru-RU" dirty="0">
                <a:solidFill>
                  <a:schemeClr val="tx1">
                    <a:lumMod val="75000"/>
                    <a:lumOff val="25000"/>
                  </a:schemeClr>
                </a:solidFill>
                <a:latin typeface="Times New Roman" pitchFamily="18" charset="0"/>
                <a:cs typeface="Times New Roman" pitchFamily="18" charset="0"/>
              </a:rPr>
              <a:t>Работала у хозяев по найму нянькой, помощницей горничной и затем горничной. В январе 1905 года поступила на Кафельный завод «</a:t>
            </a:r>
            <a:r>
              <a:rPr lang="ru-RU" dirty="0" err="1">
                <a:solidFill>
                  <a:schemeClr val="tx1">
                    <a:lumMod val="75000"/>
                    <a:lumOff val="25000"/>
                  </a:schemeClr>
                </a:solidFill>
                <a:latin typeface="Times New Roman" pitchFamily="18" charset="0"/>
                <a:cs typeface="Times New Roman" pitchFamily="18" charset="0"/>
              </a:rPr>
              <a:t>Беренчейма</a:t>
            </a:r>
            <a:r>
              <a:rPr lang="ru-RU" dirty="0">
                <a:solidFill>
                  <a:schemeClr val="tx1">
                    <a:lumMod val="75000"/>
                    <a:lumOff val="25000"/>
                  </a:schemeClr>
                </a:solidFill>
                <a:latin typeface="Times New Roman" pitchFamily="18" charset="0"/>
                <a:cs typeface="Times New Roman" pitchFamily="18" charset="0"/>
              </a:rPr>
              <a:t>» в г. Харькове и проработала до декабря 1905 г. </a:t>
            </a:r>
            <a:r>
              <a:rPr lang="ru-RU" dirty="0" smtClean="0">
                <a:solidFill>
                  <a:schemeClr val="tx1">
                    <a:lumMod val="75000"/>
                    <a:lumOff val="25000"/>
                  </a:schemeClr>
                </a:solidFill>
                <a:latin typeface="Times New Roman" pitchFamily="18" charset="0"/>
                <a:cs typeface="Times New Roman" pitchFamily="18" charset="0"/>
              </a:rPr>
              <a:t>Повсеместно проходили забастовки, завод был закрыт.</a:t>
            </a:r>
            <a:endParaRPr lang="ru-RU" dirty="0">
              <a:solidFill>
                <a:schemeClr val="tx1">
                  <a:lumMod val="75000"/>
                  <a:lumOff val="2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1946190017"/>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сполнительная">
  <a:themeElements>
    <a:clrScheme name="Исполнительная">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Исполнительная">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Исполнитель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1392</TotalTime>
  <Words>2984</Words>
  <Application>Microsoft Office PowerPoint</Application>
  <PresentationFormat>Экран (4:3)</PresentationFormat>
  <Paragraphs>111</Paragraphs>
  <Slides>39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39</vt:i4>
      </vt:variant>
    </vt:vector>
  </HeadingPairs>
  <TitlesOfParts>
    <vt:vector size="40" baseType="lpstr">
      <vt:lpstr>Исполнительная</vt:lpstr>
      <vt:lpstr>Летопись Горьковского районного суда Омской области</vt:lpstr>
      <vt:lpstr>Прошлое</vt:lpstr>
      <vt:lpstr>Презентация PowerPoint</vt:lpstr>
      <vt:lpstr>Презентация PowerPoint</vt:lpstr>
      <vt:lpstr>Презентация PowerPoint</vt:lpstr>
      <vt:lpstr>Удостоверение судьи</vt:lpstr>
      <vt:lpstr>Биография судей</vt:lpstr>
      <vt:lpstr>Сердюк Анна Андреевна</vt:lpstr>
      <vt:lpstr>Биография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Коллектив Горьковского районного суда в 2019 году:  Гапон П.Д., Жаргакова Д.Е., Блохин О.В., Гущанская Н.И.,  Тытюк Е.А., Кулишова М.В., Лобов Н.А.</vt:lpstr>
      <vt:lpstr>Коллектив Горьковского районного суда в 2021 г: Жаргакова Д.Е., Диденко Г.С., Блохин О.В., Гапон П.Д., Тытюк Е.А., Гирло А.Н., Лобов Н.А., Гущанская Н.И.</vt:lpstr>
      <vt:lpstr>Коллектив Горьковского районного суда Омской области-2023г. Верхний ряд: Гапон П.Д. – администратор, Гирло А.Н. – ведущий специалист, Гущанская Н.И. – секретарь с/з, Гунгер В.Ф. – судья в отставке, Блохин О.В. – и.о. председателя суда; Нижний ряд: Диденко Г.С. – ст. специалист 1 р, Петросян А.К. – мировой судья с/у № 4, Тытюк Е.А. – помощник судьи, Залтан В.Р. – секретарь с/з.</vt:lpstr>
      <vt:lpstr>Указом Президента Российской Федерации № 829 от 08.11.2023 г председателем Горьковского районного суда Омской области назначен Пичерских Михаил Сергеевич.</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Летопись Горьковского районного суда Омской области</dc:title>
  <dc:creator>user</dc:creator>
  <cp:lastModifiedBy>user</cp:lastModifiedBy>
  <cp:revision>91</cp:revision>
  <dcterms:created xsi:type="dcterms:W3CDTF">2016-12-07T11:30:38Z</dcterms:created>
  <dcterms:modified xsi:type="dcterms:W3CDTF">2024-03-18T03:52:39Z</dcterms:modified>
</cp:coreProperties>
</file>