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7562850" cy="1069181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142" y="-72"/>
      </p:cViewPr>
      <p:guideLst>
        <p:guide orient="horz" pos="3367"/>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3624072"/>
            <a:ext cx="5943600" cy="4361688"/>
          </a:xfrm>
          <a:prstGeom prst="rect">
            <a:avLst/>
          </a:prstGeom>
        </p:spPr>
      </p:pic>
      <p:sp>
        <p:nvSpPr>
          <p:cNvPr id="3" name="Прямоугольник 2"/>
          <p:cNvSpPr/>
          <p:nvPr/>
        </p:nvSpPr>
        <p:spPr>
          <a:xfrm>
            <a:off x="2715768" y="710184"/>
            <a:ext cx="2703576" cy="350520"/>
          </a:xfrm>
          <a:prstGeom prst="rect">
            <a:avLst/>
          </a:prstGeom>
        </p:spPr>
        <p:txBody>
          <a:bodyPr lIns="0" tIns="0" rIns="0" bIns="0">
            <a:noAutofit/>
          </a:bodyPr>
          <a:lstStyle/>
          <a:p>
            <a:pPr indent="0">
              <a:lnSpc>
                <a:spcPts val="1296"/>
              </a:lnSpc>
              <a:spcAft>
                <a:spcPts val="630"/>
              </a:spcAft>
            </a:pPr>
            <a:r>
              <a:rPr lang="ru" sz="1050" b="1">
                <a:latin typeface="Times New Roman"/>
              </a:rPr>
              <a:t>ЧЕРДАКЛИНСКИЙ РАЙОННЫЙ СУД «Как это было: история и современность»</a:t>
            </a:r>
          </a:p>
        </p:txBody>
      </p:sp>
      <p:sp>
        <p:nvSpPr>
          <p:cNvPr id="4" name="Прямоугольник 3"/>
          <p:cNvSpPr/>
          <p:nvPr/>
        </p:nvSpPr>
        <p:spPr>
          <a:xfrm>
            <a:off x="1060704" y="1216152"/>
            <a:ext cx="5983224" cy="1795272"/>
          </a:xfrm>
          <a:prstGeom prst="rect">
            <a:avLst/>
          </a:prstGeom>
        </p:spPr>
        <p:txBody>
          <a:bodyPr lIns="0" tIns="0" rIns="0" bIns="0">
            <a:noAutofit/>
          </a:bodyPr>
          <a:lstStyle/>
          <a:p>
            <a:pPr indent="0" algn="just">
              <a:lnSpc>
                <a:spcPts val="1392"/>
              </a:lnSpc>
              <a:spcBef>
                <a:spcPts val="630"/>
              </a:spcBef>
              <a:spcAft>
                <a:spcPts val="630"/>
              </a:spcAft>
            </a:pPr>
            <a:r>
              <a:rPr lang="ru" sz="1000">
                <a:latin typeface="Times New Roman"/>
              </a:rPr>
              <a:t>История Чердаклинского районного суда началась в конце 20-х годов ХХ столетия. 12 июля 1928 года Постановлением Пленума Ульяновского окружного суда был образован Чердаклинский судебный участок с судебной камерой в селе Чердаклы. Этим же постановлением был утвержден типовой штат судебного участка: начальник - 1, секретарь - 1, делопроизводитель - 1, курьер-сторож - 1.</a:t>
            </a:r>
          </a:p>
          <a:p>
            <a:pPr indent="0" algn="just">
              <a:lnSpc>
                <a:spcPts val="1368"/>
              </a:lnSpc>
              <a:spcAft>
                <a:spcPts val="630"/>
              </a:spcAft>
            </a:pPr>
            <a:r>
              <a:rPr lang="ru" sz="1000">
                <a:latin typeface="Times New Roman"/>
              </a:rPr>
              <a:t>В таком составе Чердаклинский суд просуществовал до 1948 года, после чего, в р.п. Чердаклы было образовано два судебных участка: народный суд 1 участка и народный суд 2 участка. Оба суда были односоставными.</a:t>
            </a:r>
          </a:p>
          <a:p>
            <a:pPr indent="0" algn="just">
              <a:lnSpc>
                <a:spcPts val="1200"/>
              </a:lnSpc>
              <a:spcAft>
                <a:spcPts val="3360"/>
              </a:spcAft>
            </a:pPr>
            <a:r>
              <a:rPr lang="ru" sz="1000">
                <a:latin typeface="Times New Roman"/>
              </a:rPr>
              <a:t>Здание суда находилось на улице Первомайская. Оно было деревянное с печным отоплением. В суде имелся архив, зал для проведения судебных заседаний.</a:t>
            </a:r>
          </a:p>
        </p:txBody>
      </p:sp>
      <p:sp>
        <p:nvSpPr>
          <p:cNvPr id="5" name="Прямоугольник 4"/>
          <p:cNvSpPr/>
          <p:nvPr/>
        </p:nvSpPr>
        <p:spPr>
          <a:xfrm>
            <a:off x="1063752" y="8473440"/>
            <a:ext cx="5977128" cy="774192"/>
          </a:xfrm>
          <a:prstGeom prst="rect">
            <a:avLst/>
          </a:prstGeom>
        </p:spPr>
        <p:txBody>
          <a:bodyPr lIns="0" tIns="0" rIns="0" bIns="0">
            <a:noAutofit/>
          </a:bodyPr>
          <a:lstStyle/>
          <a:p>
            <a:pPr indent="0" algn="just">
              <a:lnSpc>
                <a:spcPts val="1248"/>
              </a:lnSpc>
              <a:spcBef>
                <a:spcPts val="2520"/>
              </a:spcBef>
              <a:spcAft>
                <a:spcPts val="630"/>
              </a:spcAft>
            </a:pPr>
            <a:r>
              <a:rPr lang="ru" sz="1000">
                <a:latin typeface="Times New Roman"/>
              </a:rPr>
              <a:t>В декабре 1960 года два судебных участка были объединены в единый Чердаклинский районный народный суд.</a:t>
            </a:r>
          </a:p>
          <a:p>
            <a:pPr indent="0" algn="just">
              <a:lnSpc>
                <a:spcPts val="1224"/>
              </a:lnSpc>
            </a:pPr>
            <a:r>
              <a:rPr lang="ru" sz="1000">
                <a:latin typeface="Times New Roman"/>
              </a:rPr>
              <a:t>Первым председателем суда стал участник Великой Отечественной войны Шишкин Сергей Александрович. Шишкин С.А. возглавлял Чердаклинский суд 22 года.</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036320"/>
            <a:ext cx="5946648" cy="8906256"/>
          </a:xfrm>
          <a:prstGeom prst="rect">
            <a:avLst/>
          </a:prstGeom>
        </p:spPr>
      </p:pic>
      <p:sp>
        <p:nvSpPr>
          <p:cNvPr id="3" name="Прямоугольник 2"/>
          <p:cNvSpPr/>
          <p:nvPr/>
        </p:nvSpPr>
        <p:spPr>
          <a:xfrm>
            <a:off x="1085088" y="749808"/>
            <a:ext cx="4791456" cy="286512"/>
          </a:xfrm>
          <a:prstGeom prst="rect">
            <a:avLst/>
          </a:prstGeom>
        </p:spPr>
        <p:txBody>
          <a:bodyPr lIns="0" tIns="0" rIns="0" bIns="0">
            <a:noAutofit/>
          </a:bodyPr>
          <a:lstStyle/>
          <a:p>
            <a:pPr indent="0" algn="just">
              <a:lnSpc>
                <a:spcPts val="1248"/>
              </a:lnSpc>
            </a:pPr>
            <a:r>
              <a:rPr lang="ru" sz="1000">
                <a:latin typeface="Times New Roman"/>
              </a:rPr>
              <a:t>С 14.10.2019 должность председателя Чердаклинского районного суда занимает Коротков Алексей Николаевич</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331976"/>
            <a:ext cx="5943600" cy="3968496"/>
          </a:xfrm>
          <a:prstGeom prst="rect">
            <a:avLst/>
          </a:prstGeom>
        </p:spPr>
      </p:pic>
      <p:sp>
        <p:nvSpPr>
          <p:cNvPr id="3" name="Прямоугольник 2"/>
          <p:cNvSpPr/>
          <p:nvPr/>
        </p:nvSpPr>
        <p:spPr>
          <a:xfrm>
            <a:off x="1060704" y="728472"/>
            <a:ext cx="5983224" cy="603504"/>
          </a:xfrm>
          <a:prstGeom prst="rect">
            <a:avLst/>
          </a:prstGeom>
        </p:spPr>
        <p:txBody>
          <a:bodyPr lIns="0" tIns="0" rIns="0" bIns="0">
            <a:noAutofit/>
          </a:bodyPr>
          <a:lstStyle/>
          <a:p>
            <a:pPr indent="0" algn="just">
              <a:lnSpc>
                <a:spcPts val="1200"/>
              </a:lnSpc>
            </a:pPr>
            <a:r>
              <a:rPr lang="ru" sz="1000">
                <a:latin typeface="Times New Roman"/>
              </a:rPr>
              <a:t>Сегодня Чердаклинский районный суд - это семисоставный суд, в котором работают 6 судей (Кузнецов Игорь Валерьевич, Коротков Алексей Николаевич, Гришин Павел Сергеевич, Калянова Лада Алексеевна, Бирюкова Марина Валерьевна, Школенок Татьяна Рудольфовна) рассматривающие уголовные, гражданские и административные дела по первой инстанции и в апелляционном порядке</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3218688"/>
            <a:ext cx="5943600" cy="3968496"/>
          </a:xfrm>
          <a:prstGeom prst="rect">
            <a:avLst/>
          </a:prstGeom>
        </p:spPr>
      </p:pic>
      <p:sp>
        <p:nvSpPr>
          <p:cNvPr id="3" name="Прямоугольник 2"/>
          <p:cNvSpPr/>
          <p:nvPr/>
        </p:nvSpPr>
        <p:spPr>
          <a:xfrm>
            <a:off x="1063752" y="728472"/>
            <a:ext cx="5980176" cy="2075688"/>
          </a:xfrm>
          <a:prstGeom prst="rect">
            <a:avLst/>
          </a:prstGeom>
        </p:spPr>
        <p:txBody>
          <a:bodyPr lIns="0" tIns="0" rIns="0" bIns="0">
            <a:noAutofit/>
          </a:bodyPr>
          <a:lstStyle/>
          <a:p>
            <a:pPr indent="0" algn="just">
              <a:lnSpc>
                <a:spcPts val="1200"/>
              </a:lnSpc>
              <a:spcAft>
                <a:spcPts val="420"/>
              </a:spcAft>
            </a:pPr>
            <a:r>
              <a:rPr lang="ru" sz="1000">
                <a:latin typeface="Times New Roman"/>
              </a:rPr>
              <a:t>Деятельность судей обеспечивает аппарат суда: помощники судей Благова Ирина Анатольевна, Степанова Светлана Владимировна, Урусова Наталья Адельзяновна, Багно Оксана Николаевна, Карпухина Марина Алексеевна, работники отдела делопроизводства суда - Галиева Лидия Александровна, Кузнецова Екатерина Константиновна, Аникина Светлана Валерьевна, Веденина Ирина Владимировна, Матросова Эльмира Рашидовна, Максимова Елена Алексеевна, секретари судебных заседаний: Французова Ольга Николаевна, Масаутова Алия Энверовна, Голяшова Татьяна Алексеевна, Захарова Эльмира Рифовна, Лисенкова Светлана Михайловна, Горовая Людмила Владимировна.</a:t>
            </a:r>
          </a:p>
          <a:p>
            <a:pPr indent="0" algn="just">
              <a:lnSpc>
                <a:spcPts val="1224"/>
              </a:lnSpc>
              <a:spcAft>
                <a:spcPts val="420"/>
              </a:spcAft>
            </a:pPr>
            <a:r>
              <a:rPr lang="ru" sz="1000">
                <a:latin typeface="Times New Roman"/>
              </a:rPr>
              <a:t>Техническое обеспечение в суде осуществляют Бокушов Дмитрий Валерьевич, Замальдинова Свелана Анатольевна.</a:t>
            </a:r>
          </a:p>
          <a:p>
            <a:pPr indent="0" algn="just">
              <a:lnSpc>
                <a:spcPts val="1176"/>
              </a:lnSpc>
              <a:spcAft>
                <a:spcPts val="2310"/>
              </a:spcAft>
            </a:pPr>
            <a:r>
              <a:rPr lang="ru" sz="1000">
                <a:latin typeface="Times New Roman"/>
              </a:rPr>
              <a:t>Организационное обеспечение деятельности суда осуществляет администратор Осипов Николай Валентинович</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584960"/>
            <a:ext cx="5885688" cy="2892552"/>
          </a:xfrm>
          <a:prstGeom prst="rect">
            <a:avLst/>
          </a:prstGeom>
        </p:spPr>
      </p:pic>
      <p:pic>
        <p:nvPicPr>
          <p:cNvPr id="3" name="Рисунок 2"/>
          <p:cNvPicPr>
            <a:picLocks noChangeAspect="1"/>
          </p:cNvPicPr>
          <p:nvPr/>
        </p:nvPicPr>
        <p:blipFill>
          <a:blip r:embed="rId3"/>
          <a:stretch>
            <a:fillRect/>
          </a:stretch>
        </p:blipFill>
        <p:spPr>
          <a:xfrm>
            <a:off x="1078992" y="4608576"/>
            <a:ext cx="5885688" cy="3965448"/>
          </a:xfrm>
          <a:prstGeom prst="rect">
            <a:avLst/>
          </a:prstGeom>
        </p:spPr>
      </p:pic>
      <p:sp>
        <p:nvSpPr>
          <p:cNvPr id="4" name="Прямоугольник 3"/>
          <p:cNvSpPr/>
          <p:nvPr/>
        </p:nvSpPr>
        <p:spPr>
          <a:xfrm>
            <a:off x="1066800" y="728472"/>
            <a:ext cx="5971032" cy="749808"/>
          </a:xfrm>
          <a:prstGeom prst="rect">
            <a:avLst/>
          </a:prstGeom>
        </p:spPr>
        <p:txBody>
          <a:bodyPr lIns="0" tIns="0" rIns="0" bIns="0">
            <a:noAutofit/>
          </a:bodyPr>
          <a:lstStyle/>
          <a:p>
            <a:pPr indent="0" algn="just">
              <a:spcAft>
                <a:spcPts val="630"/>
              </a:spcAft>
            </a:pPr>
            <a:r>
              <a:rPr lang="ru" sz="1000">
                <a:latin typeface="Times New Roman"/>
              </a:rPr>
              <a:t>Наш дружный коллектив принимает участие в общественной жизни:</a:t>
            </a:r>
          </a:p>
          <a:p>
            <a:pPr indent="0" algn="just">
              <a:lnSpc>
                <a:spcPts val="1200"/>
              </a:lnSpc>
            </a:pPr>
            <a:r>
              <a:rPr lang="ru" sz="1050" b="1">
                <a:latin typeface="Times New Roman"/>
              </a:rPr>
              <a:t>На протяжении двух лет судом проводится конкурс новогодний поделок и рисунков. В конкурсе принимают участие дети наших работников. По результатам конкурса маленькие победили, были отмечены сладкими подарками</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2896" y="1152144"/>
            <a:ext cx="3706368" cy="2746248"/>
          </a:xfrm>
          <a:prstGeom prst="rect">
            <a:avLst/>
          </a:prstGeom>
        </p:spPr>
      </p:pic>
      <p:pic>
        <p:nvPicPr>
          <p:cNvPr id="3" name="Рисунок 2"/>
          <p:cNvPicPr>
            <a:picLocks noChangeAspect="1"/>
          </p:cNvPicPr>
          <p:nvPr/>
        </p:nvPicPr>
        <p:blipFill>
          <a:blip r:embed="rId3"/>
          <a:stretch>
            <a:fillRect/>
          </a:stretch>
        </p:blipFill>
        <p:spPr>
          <a:xfrm>
            <a:off x="1072896" y="3989832"/>
            <a:ext cx="3313176" cy="3547872"/>
          </a:xfrm>
          <a:prstGeom prst="rect">
            <a:avLst/>
          </a:prstGeom>
        </p:spPr>
      </p:pic>
      <p:sp>
        <p:nvSpPr>
          <p:cNvPr id="4" name="Прямоугольник 3"/>
          <p:cNvSpPr/>
          <p:nvPr/>
        </p:nvSpPr>
        <p:spPr>
          <a:xfrm>
            <a:off x="1066800" y="731520"/>
            <a:ext cx="5974080" cy="313944"/>
          </a:xfrm>
          <a:prstGeom prst="rect">
            <a:avLst/>
          </a:prstGeom>
        </p:spPr>
        <p:txBody>
          <a:bodyPr lIns="0" tIns="0" rIns="0" bIns="0">
            <a:noAutofit/>
          </a:bodyPr>
          <a:lstStyle/>
          <a:p>
            <a:pPr indent="0" algn="just">
              <a:lnSpc>
                <a:spcPts val="1224"/>
              </a:lnSpc>
            </a:pPr>
            <a:r>
              <a:rPr lang="ru" sz="1050" b="1">
                <a:latin typeface="Times New Roman"/>
              </a:rPr>
              <a:t>Неоднократно дети работников суда участвовали во Всероссийском Фестивале-конкурсе «Хрустальная звездочка», занимали призовые места</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2896" y="719328"/>
            <a:ext cx="3413760" cy="4440936"/>
          </a:xfrm>
          <a:prstGeom prst="rect">
            <a:avLst/>
          </a:prstGeom>
        </p:spPr>
      </p:pic>
      <p:sp>
        <p:nvSpPr>
          <p:cNvPr id="3" name="Прямоугольник 2"/>
          <p:cNvSpPr/>
          <p:nvPr/>
        </p:nvSpPr>
        <p:spPr>
          <a:xfrm>
            <a:off x="3078480" y="865632"/>
            <a:ext cx="323088" cy="109728"/>
          </a:xfrm>
          <a:prstGeom prst="rect">
            <a:avLst/>
          </a:prstGeom>
        </p:spPr>
        <p:txBody>
          <a:bodyPr wrap="none" lIns="0" tIns="0" rIns="0" bIns="0">
            <a:noAutofit/>
          </a:bodyPr>
          <a:lstStyle/>
          <a:p>
            <a:pPr indent="0"/>
            <a:r>
              <a:rPr lang="en-US" sz="800" spc="-50">
                <a:solidFill>
                  <a:srgbClr val="533714"/>
                </a:solidFill>
                <a:latin typeface="Times New Roman"/>
              </a:rPr>
              <a:t>1 </a:t>
            </a:r>
            <a:r>
              <a:rPr lang="ru" sz="800" spc="-50">
                <a:solidFill>
                  <a:srgbClr val="533714"/>
                </a:solidFill>
                <a:latin typeface="Times New Roman"/>
              </a:rPr>
              <a:t>этап</a:t>
            </a:r>
          </a:p>
        </p:txBody>
      </p:sp>
      <p:sp>
        <p:nvSpPr>
          <p:cNvPr id="4" name="Прямоугольник 3"/>
          <p:cNvSpPr/>
          <p:nvPr/>
        </p:nvSpPr>
        <p:spPr>
          <a:xfrm>
            <a:off x="2578608" y="1648968"/>
            <a:ext cx="1432560" cy="256032"/>
          </a:xfrm>
          <a:prstGeom prst="rect">
            <a:avLst/>
          </a:prstGeom>
        </p:spPr>
        <p:txBody>
          <a:bodyPr wrap="none" lIns="0" tIns="0" rIns="0" bIns="0">
            <a:noAutofit/>
          </a:bodyPr>
          <a:lstStyle/>
          <a:p>
            <a:pPr indent="0" algn="r">
              <a:spcAft>
                <a:spcPts val="1260"/>
              </a:spcAft>
            </a:pPr>
            <a:r>
              <a:rPr lang="ru" sz="2000" i="1" spc="-50">
                <a:solidFill>
                  <a:srgbClr val="362E2E"/>
                </a:solidFill>
                <a:latin typeface="Sylfaen"/>
              </a:rPr>
              <a:t>ДИПЛОМ</a:t>
            </a:r>
          </a:p>
        </p:txBody>
      </p:sp>
      <p:sp>
        <p:nvSpPr>
          <p:cNvPr id="5" name="Прямоугольник 4"/>
          <p:cNvSpPr/>
          <p:nvPr/>
        </p:nvSpPr>
        <p:spPr>
          <a:xfrm>
            <a:off x="2810256" y="2100072"/>
            <a:ext cx="841248" cy="137160"/>
          </a:xfrm>
          <a:prstGeom prst="rect">
            <a:avLst/>
          </a:prstGeom>
        </p:spPr>
        <p:txBody>
          <a:bodyPr wrap="none" lIns="0" tIns="0" rIns="0" bIns="0">
            <a:noAutofit/>
          </a:bodyPr>
          <a:lstStyle/>
          <a:p>
            <a:pPr indent="0"/>
            <a:r>
              <a:rPr lang="ru" sz="750" spc="-50">
                <a:solidFill>
                  <a:srgbClr val="533714"/>
                </a:solidFill>
                <a:latin typeface="Times New Roman"/>
              </a:rPr>
              <a:t>НАГРАЖДАЕТСЯ</a:t>
            </a:r>
          </a:p>
        </p:txBody>
      </p:sp>
      <p:sp>
        <p:nvSpPr>
          <p:cNvPr id="6" name="Прямоугольник 5"/>
          <p:cNvSpPr/>
          <p:nvPr/>
        </p:nvSpPr>
        <p:spPr>
          <a:xfrm>
            <a:off x="2630424" y="2243328"/>
            <a:ext cx="926592" cy="228600"/>
          </a:xfrm>
          <a:prstGeom prst="rect">
            <a:avLst/>
          </a:prstGeom>
        </p:spPr>
        <p:txBody>
          <a:bodyPr wrap="none" lIns="0" tIns="0" rIns="0" bIns="0">
            <a:noAutofit/>
          </a:bodyPr>
          <a:lstStyle/>
          <a:p>
            <a:pPr indent="0" algn="ctr">
              <a:spcAft>
                <a:spcPts val="2100"/>
              </a:spcAft>
            </a:pPr>
            <a:r>
              <a:rPr lang="ru" sz="2000" i="1" spc="-50">
                <a:solidFill>
                  <a:srgbClr val="3E2214"/>
                </a:solidFill>
                <a:latin typeface="Sylfaen"/>
              </a:rPr>
              <a:t>Рси</a:t>
            </a:r>
            <a:r>
              <a:rPr lang="ru" sz="2000" i="1" u="sng" spc="-50">
                <a:solidFill>
                  <a:srgbClr val="3E2214"/>
                </a:solidFill>
                <a:latin typeface="Sylfaen"/>
              </a:rPr>
              <a:t>поДсс</a:t>
            </a:r>
          </a:p>
        </p:txBody>
      </p:sp>
      <p:sp>
        <p:nvSpPr>
          <p:cNvPr id="7" name="Прямоугольник 6"/>
          <p:cNvSpPr/>
          <p:nvPr/>
        </p:nvSpPr>
        <p:spPr>
          <a:xfrm>
            <a:off x="3493008" y="2843784"/>
            <a:ext cx="359664" cy="97536"/>
          </a:xfrm>
          <a:prstGeom prst="rect">
            <a:avLst/>
          </a:prstGeom>
        </p:spPr>
        <p:txBody>
          <a:bodyPr wrap="none" lIns="0" tIns="0" rIns="0" bIns="0">
            <a:noAutofit/>
          </a:bodyPr>
          <a:lstStyle/>
          <a:p>
            <a:pPr indent="0"/>
            <a:r>
              <a:rPr lang="ru" sz="1000">
                <a:solidFill>
                  <a:srgbClr val="533714"/>
                </a:solidFill>
                <a:latin typeface="Times New Roman"/>
              </a:rPr>
              <a:t>место</a:t>
            </a:r>
          </a:p>
        </p:txBody>
      </p:sp>
      <p:sp>
        <p:nvSpPr>
          <p:cNvPr id="8" name="Прямоугольник 7"/>
          <p:cNvSpPr/>
          <p:nvPr/>
        </p:nvSpPr>
        <p:spPr>
          <a:xfrm>
            <a:off x="2264664" y="2846832"/>
            <a:ext cx="606552" cy="97536"/>
          </a:xfrm>
          <a:prstGeom prst="rect">
            <a:avLst/>
          </a:prstGeom>
        </p:spPr>
        <p:txBody>
          <a:bodyPr wrap="none" lIns="0" tIns="0" rIns="0" bIns="0">
            <a:noAutofit/>
          </a:bodyPr>
          <a:lstStyle/>
          <a:p>
            <a:pPr indent="0">
              <a:spcBef>
                <a:spcPts val="2100"/>
              </a:spcBef>
              <a:spcAft>
                <a:spcPts val="1260"/>
              </a:spcAft>
            </a:pPr>
            <a:r>
              <a:rPr lang="ru" sz="1000">
                <a:solidFill>
                  <a:srgbClr val="533714"/>
                </a:solidFill>
                <a:latin typeface="Times New Roman"/>
              </a:rPr>
              <a:t>за занятое</a:t>
            </a:r>
          </a:p>
        </p:txBody>
      </p:sp>
      <p:sp>
        <p:nvSpPr>
          <p:cNvPr id="9" name="Прямоугольник 8"/>
          <p:cNvSpPr/>
          <p:nvPr/>
        </p:nvSpPr>
        <p:spPr>
          <a:xfrm>
            <a:off x="2188464" y="3154680"/>
            <a:ext cx="1417320" cy="481584"/>
          </a:xfrm>
          <a:prstGeom prst="rect">
            <a:avLst/>
          </a:prstGeom>
        </p:spPr>
        <p:txBody>
          <a:bodyPr lIns="0" tIns="0" rIns="0" bIns="0">
            <a:noAutofit/>
          </a:bodyPr>
          <a:lstStyle/>
          <a:p>
            <a:pPr indent="0" algn="ctr">
              <a:lnSpc>
                <a:spcPts val="1224"/>
              </a:lnSpc>
              <a:spcBef>
                <a:spcPts val="1260"/>
              </a:spcBef>
            </a:pPr>
            <a:r>
              <a:rPr lang="ru" sz="1000">
                <a:solidFill>
                  <a:srgbClr val="533714"/>
                </a:solidFill>
                <a:latin typeface="Times New Roman"/>
              </a:rPr>
              <a:t>в номинации</a:t>
            </a:r>
          </a:p>
          <a:p>
            <a:pPr marL="393700" indent="0">
              <a:lnSpc>
                <a:spcPts val="1224"/>
              </a:lnSpc>
            </a:pPr>
            <a:r>
              <a:rPr lang="ru" sz="850" b="1" spc="-50">
                <a:solidFill>
                  <a:srgbClr val="533714"/>
                </a:solidFill>
                <a:latin typeface="Times New Roman"/>
              </a:rPr>
              <a:t>“ХОРЕОГРАФИЯ”</a:t>
            </a:r>
          </a:p>
          <a:p>
            <a:pPr indent="0">
              <a:lnSpc>
                <a:spcPts val="1224"/>
              </a:lnSpc>
              <a:spcAft>
                <a:spcPts val="1680"/>
              </a:spcAft>
            </a:pPr>
            <a:r>
              <a:rPr lang="ru" sz="1000">
                <a:solidFill>
                  <a:srgbClr val="533714"/>
                </a:solidFill>
                <a:latin typeface="Times New Roman"/>
              </a:rPr>
              <a:t>возрастная группа </a:t>
            </a:r>
            <a:r>
              <a:rPr lang="ru" sz="1000" u="sng">
                <a:solidFill>
                  <a:srgbClr val="533714"/>
                </a:solidFill>
                <a:latin typeface="Times New Roman"/>
              </a:rPr>
              <a:t>^</a:t>
            </a:r>
          </a:p>
        </p:txBody>
      </p:sp>
      <p:sp>
        <p:nvSpPr>
          <p:cNvPr id="10" name="Прямоугольник 9"/>
          <p:cNvSpPr/>
          <p:nvPr/>
        </p:nvSpPr>
        <p:spPr>
          <a:xfrm>
            <a:off x="2569464" y="3974592"/>
            <a:ext cx="298704" cy="112776"/>
          </a:xfrm>
          <a:prstGeom prst="rect">
            <a:avLst/>
          </a:prstGeom>
        </p:spPr>
        <p:txBody>
          <a:bodyPr wrap="none" lIns="0" tIns="0" rIns="0" bIns="0">
            <a:noAutofit/>
          </a:bodyPr>
          <a:lstStyle/>
          <a:p>
            <a:pPr indent="0">
              <a:spcBef>
                <a:spcPts val="1680"/>
              </a:spcBef>
            </a:pPr>
            <a:r>
              <a:rPr lang="ru" sz="750" b="1">
                <a:solidFill>
                  <a:srgbClr val="533714"/>
                </a:solidFill>
                <a:latin typeface="Times New Roman"/>
              </a:rPr>
              <a:t>жюри</a:t>
            </a:r>
          </a:p>
        </p:txBody>
      </p:sp>
      <p:sp>
        <p:nvSpPr>
          <p:cNvPr id="11" name="Прямоугольник 10"/>
          <p:cNvSpPr/>
          <p:nvPr/>
        </p:nvSpPr>
        <p:spPr>
          <a:xfrm>
            <a:off x="2679192" y="4907280"/>
            <a:ext cx="408432" cy="88392"/>
          </a:xfrm>
          <a:prstGeom prst="rect">
            <a:avLst/>
          </a:prstGeom>
        </p:spPr>
        <p:txBody>
          <a:bodyPr wrap="none" lIns="0" tIns="0" rIns="0" bIns="0">
            <a:noAutofit/>
          </a:bodyPr>
          <a:lstStyle/>
          <a:p>
            <a:pPr indent="0"/>
            <a:r>
              <a:rPr lang="ru" sz="500" i="1" spc="50">
                <a:solidFill>
                  <a:srgbClr val="2B4049"/>
                </a:solidFill>
                <a:latin typeface="Times New Roman"/>
              </a:rPr>
              <a:t>1СК, 2021</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484376"/>
            <a:ext cx="2362200" cy="3407664"/>
          </a:xfrm>
          <a:prstGeom prst="rect">
            <a:avLst/>
          </a:prstGeom>
        </p:spPr>
      </p:pic>
      <p:pic>
        <p:nvPicPr>
          <p:cNvPr id="3" name="Рисунок 2"/>
          <p:cNvPicPr>
            <a:picLocks noChangeAspect="1"/>
          </p:cNvPicPr>
          <p:nvPr/>
        </p:nvPicPr>
        <p:blipFill>
          <a:blip r:embed="rId3"/>
          <a:stretch>
            <a:fillRect/>
          </a:stretch>
        </p:blipFill>
        <p:spPr>
          <a:xfrm>
            <a:off x="3810000" y="1517904"/>
            <a:ext cx="2279904" cy="3380232"/>
          </a:xfrm>
          <a:prstGeom prst="rect">
            <a:avLst/>
          </a:prstGeom>
        </p:spPr>
      </p:pic>
      <p:sp>
        <p:nvSpPr>
          <p:cNvPr id="4" name="Прямоугольник 3"/>
          <p:cNvSpPr/>
          <p:nvPr/>
        </p:nvSpPr>
        <p:spPr>
          <a:xfrm>
            <a:off x="1066800" y="731520"/>
            <a:ext cx="5971032" cy="310896"/>
          </a:xfrm>
          <a:prstGeom prst="rect">
            <a:avLst/>
          </a:prstGeom>
        </p:spPr>
        <p:txBody>
          <a:bodyPr lIns="0" tIns="0" rIns="0" bIns="0">
            <a:noAutofit/>
          </a:bodyPr>
          <a:lstStyle/>
          <a:p>
            <a:pPr indent="0" algn="just">
              <a:lnSpc>
                <a:spcPts val="1224"/>
              </a:lnSpc>
            </a:pPr>
            <a:r>
              <a:rPr lang="ru" sz="1050" b="1">
                <a:latin typeface="Times New Roman"/>
              </a:rPr>
              <a:t>участвовали в конкурсе чтецов «Дети о войне» в честь празднования 77 - ой годовщины Победы в Великой Отечественной войне проведенном Советом судей Ульяновской области</a:t>
            </a:r>
          </a:p>
        </p:txBody>
      </p:sp>
      <p:sp>
        <p:nvSpPr>
          <p:cNvPr id="5" name="Прямоугольник 4"/>
          <p:cNvSpPr/>
          <p:nvPr/>
        </p:nvSpPr>
        <p:spPr>
          <a:xfrm>
            <a:off x="1920240" y="1944624"/>
            <a:ext cx="743712" cy="85344"/>
          </a:xfrm>
          <a:prstGeom prst="rect">
            <a:avLst/>
          </a:prstGeom>
        </p:spPr>
        <p:txBody>
          <a:bodyPr wrap="none" lIns="0" tIns="0" rIns="0" bIns="0">
            <a:noAutofit/>
          </a:bodyPr>
          <a:lstStyle/>
          <a:p>
            <a:pPr indent="0"/>
            <a:r>
              <a:rPr lang="ru" sz="1100" b="1" i="1" spc="-50">
                <a:solidFill>
                  <a:srgbClr val="5B5A5C"/>
                </a:solidFill>
                <a:latin typeface="Times New Roman"/>
              </a:rPr>
              <a:t>сотшсучуш</a:t>
            </a:r>
          </a:p>
        </p:txBody>
      </p:sp>
      <p:sp>
        <p:nvSpPr>
          <p:cNvPr id="6" name="Прямоугольник 5"/>
          <p:cNvSpPr/>
          <p:nvPr/>
        </p:nvSpPr>
        <p:spPr>
          <a:xfrm>
            <a:off x="1652016" y="2060448"/>
            <a:ext cx="1274064" cy="97536"/>
          </a:xfrm>
          <a:prstGeom prst="rect">
            <a:avLst/>
          </a:prstGeom>
        </p:spPr>
        <p:txBody>
          <a:bodyPr wrap="none" lIns="0" tIns="0" rIns="0" bIns="0">
            <a:noAutofit/>
          </a:bodyPr>
          <a:lstStyle/>
          <a:p>
            <a:pPr indent="0"/>
            <a:r>
              <a:rPr lang="ru" sz="800" i="1" spc="-50">
                <a:solidFill>
                  <a:srgbClr val="5B5A5C"/>
                </a:solidFill>
                <a:latin typeface="Times New Roman"/>
              </a:rPr>
              <a:t>&lt;УД Ъ^ЖУВСКРК ОБЛЯСЮ</a:t>
            </a:r>
            <a:r>
              <a:rPr lang="ru" sz="400">
                <a:solidFill>
                  <a:srgbClr val="9E8B6F"/>
                </a:solidFill>
                <a:latin typeface="Times New Roman"/>
              </a:rPr>
              <a:t>'</a:t>
            </a:r>
          </a:p>
        </p:txBody>
      </p:sp>
      <p:sp>
        <p:nvSpPr>
          <p:cNvPr id="7" name="Прямоугольник 6"/>
          <p:cNvSpPr/>
          <p:nvPr/>
        </p:nvSpPr>
        <p:spPr>
          <a:xfrm>
            <a:off x="1639824" y="2749296"/>
            <a:ext cx="1316736" cy="79248"/>
          </a:xfrm>
          <a:prstGeom prst="rect">
            <a:avLst/>
          </a:prstGeom>
        </p:spPr>
        <p:txBody>
          <a:bodyPr wrap="none" lIns="0" tIns="0" rIns="0" bIns="0">
            <a:noAutofit/>
          </a:bodyPr>
          <a:lstStyle/>
          <a:p>
            <a:pPr indent="0"/>
            <a:r>
              <a:rPr lang="ru" sz="750" b="1">
                <a:solidFill>
                  <a:srgbClr val="5B5A5C"/>
                </a:solidFill>
                <a:latin typeface="Times New Roman"/>
              </a:rPr>
              <a:t>&gt;а участие в </a:t>
            </a:r>
            <a:r>
              <a:rPr lang="ru" sz="750">
                <a:solidFill>
                  <a:srgbClr val="717171"/>
                </a:solidFill>
                <a:latin typeface="Times New Roman"/>
              </a:rPr>
              <a:t>конкурсе</a:t>
            </a:r>
          </a:p>
        </p:txBody>
      </p:sp>
      <p:sp>
        <p:nvSpPr>
          <p:cNvPr id="8" name="Прямоугольник 7"/>
          <p:cNvSpPr/>
          <p:nvPr/>
        </p:nvSpPr>
        <p:spPr>
          <a:xfrm>
            <a:off x="1950720" y="2852928"/>
            <a:ext cx="670560" cy="85344"/>
          </a:xfrm>
          <a:prstGeom prst="rect">
            <a:avLst/>
          </a:prstGeom>
        </p:spPr>
        <p:txBody>
          <a:bodyPr wrap="none" lIns="0" tIns="0" rIns="0" bIns="0">
            <a:noAutofit/>
          </a:bodyPr>
          <a:lstStyle/>
          <a:p>
            <a:pPr indent="0"/>
            <a:r>
              <a:rPr lang="ru" sz="750" b="1">
                <a:solidFill>
                  <a:srgbClr val="717171"/>
                </a:solidFill>
                <a:latin typeface="Times New Roman"/>
              </a:rPr>
              <a:t>«Дети о воин</a:t>
            </a:r>
          </a:p>
        </p:txBody>
      </p:sp>
      <p:sp>
        <p:nvSpPr>
          <p:cNvPr id="9" name="Прямоугольник 8"/>
          <p:cNvSpPr/>
          <p:nvPr/>
        </p:nvSpPr>
        <p:spPr>
          <a:xfrm>
            <a:off x="1658112" y="2968752"/>
            <a:ext cx="1286256" cy="85344"/>
          </a:xfrm>
          <a:prstGeom prst="rect">
            <a:avLst/>
          </a:prstGeom>
        </p:spPr>
        <p:txBody>
          <a:bodyPr wrap="none" lIns="0" tIns="0" rIns="0" bIns="0">
            <a:noAutofit/>
          </a:bodyPr>
          <a:lstStyle/>
          <a:p>
            <a:pPr indent="0"/>
            <a:r>
              <a:rPr lang="ru" sz="750" b="1">
                <a:solidFill>
                  <a:srgbClr val="5B5A5C"/>
                </a:solidFill>
                <a:latin typeface="Times New Roman"/>
              </a:rPr>
              <a:t>посвященном </a:t>
            </a:r>
            <a:r>
              <a:rPr lang="ru" sz="750" b="1">
                <a:solidFill>
                  <a:srgbClr val="717171"/>
                </a:solidFill>
                <a:latin typeface="Times New Roman"/>
              </a:rPr>
              <a:t>праздновании.</a:t>
            </a:r>
          </a:p>
        </p:txBody>
      </p:sp>
      <p:sp>
        <p:nvSpPr>
          <p:cNvPr id="10" name="Прямоугольник 9"/>
          <p:cNvSpPr/>
          <p:nvPr/>
        </p:nvSpPr>
        <p:spPr>
          <a:xfrm>
            <a:off x="1871472" y="3072384"/>
            <a:ext cx="859536" cy="85344"/>
          </a:xfrm>
          <a:prstGeom prst="rect">
            <a:avLst/>
          </a:prstGeom>
        </p:spPr>
        <p:txBody>
          <a:bodyPr wrap="none" lIns="0" tIns="0" rIns="0" bIns="0">
            <a:noAutofit/>
          </a:bodyPr>
          <a:lstStyle/>
          <a:p>
            <a:pPr indent="0"/>
            <a:r>
              <a:rPr lang="ru" sz="750" b="1">
                <a:solidFill>
                  <a:srgbClr val="5B5A5C"/>
                </a:solidFill>
                <a:latin typeface="Times New Roman"/>
              </a:rPr>
              <a:t>Дня Победы </a:t>
            </a:r>
            <a:r>
              <a:rPr lang="ru" sz="750" b="1">
                <a:solidFill>
                  <a:srgbClr val="717171"/>
                </a:solidFill>
                <a:latin typeface="Times New Roman"/>
              </a:rPr>
              <a:t>в ВОВ</a:t>
            </a:r>
          </a:p>
        </p:txBody>
      </p:sp>
      <p:sp>
        <p:nvSpPr>
          <p:cNvPr id="11" name="Прямоугольник 10"/>
          <p:cNvSpPr/>
          <p:nvPr/>
        </p:nvSpPr>
        <p:spPr>
          <a:xfrm>
            <a:off x="1780032" y="3212592"/>
            <a:ext cx="1066800" cy="146304"/>
          </a:xfrm>
          <a:prstGeom prst="rect">
            <a:avLst/>
          </a:prstGeom>
        </p:spPr>
        <p:txBody>
          <a:bodyPr wrap="none" lIns="0" tIns="0" rIns="0" bIns="0">
            <a:noAutofit/>
          </a:bodyPr>
          <a:lstStyle/>
          <a:p>
            <a:pPr indent="0"/>
            <a:r>
              <a:rPr lang="ru" sz="1200" b="1" i="1">
                <a:solidFill>
                  <a:srgbClr val="5B5A5C"/>
                </a:solidFill>
                <a:latin typeface="Times New Roman"/>
              </a:rPr>
              <a:t>награждается</a:t>
            </a:r>
          </a:p>
        </p:txBody>
      </p:sp>
      <p:sp>
        <p:nvSpPr>
          <p:cNvPr id="12" name="Прямоугольник 11"/>
          <p:cNvSpPr/>
          <p:nvPr/>
        </p:nvSpPr>
        <p:spPr>
          <a:xfrm>
            <a:off x="1688592" y="3395472"/>
            <a:ext cx="1231392" cy="146304"/>
          </a:xfrm>
          <a:prstGeom prst="rect">
            <a:avLst/>
          </a:prstGeom>
        </p:spPr>
        <p:txBody>
          <a:bodyPr wrap="none" lIns="0" tIns="0" rIns="0" bIns="0">
            <a:noAutofit/>
          </a:bodyPr>
          <a:lstStyle/>
          <a:p>
            <a:pPr indent="0"/>
            <a:r>
              <a:rPr lang="ru" sz="1200" b="1">
                <a:solidFill>
                  <a:srgbClr val="464748"/>
                </a:solidFill>
                <a:latin typeface="Times New Roman"/>
              </a:rPr>
              <a:t>Немасева Софья</a:t>
            </a:r>
          </a:p>
        </p:txBody>
      </p:sp>
      <p:sp>
        <p:nvSpPr>
          <p:cNvPr id="13" name="Прямоугольник 12"/>
          <p:cNvSpPr/>
          <p:nvPr/>
        </p:nvSpPr>
        <p:spPr>
          <a:xfrm>
            <a:off x="1395984" y="4273296"/>
            <a:ext cx="920496" cy="91440"/>
          </a:xfrm>
          <a:prstGeom prst="rect">
            <a:avLst/>
          </a:prstGeom>
        </p:spPr>
        <p:txBody>
          <a:bodyPr wrap="none" lIns="0" tIns="0" rIns="0" bIns="0">
            <a:noAutofit/>
          </a:bodyPr>
          <a:lstStyle/>
          <a:p>
            <a:pPr indent="0"/>
            <a:r>
              <a:rPr lang="ru" sz="500">
                <a:solidFill>
                  <a:srgbClr val="2B4049"/>
                </a:solidFill>
                <a:latin typeface="Times New Roman"/>
              </a:rPr>
              <a:t>Председатель Совета судей</a:t>
            </a:r>
          </a:p>
        </p:txBody>
      </p:sp>
      <p:sp>
        <p:nvSpPr>
          <p:cNvPr id="14" name="Прямоугольник 13"/>
          <p:cNvSpPr/>
          <p:nvPr/>
        </p:nvSpPr>
        <p:spPr>
          <a:xfrm>
            <a:off x="2712720" y="4358640"/>
            <a:ext cx="518160" cy="54864"/>
          </a:xfrm>
          <a:prstGeom prst="rect">
            <a:avLst/>
          </a:prstGeom>
        </p:spPr>
        <p:txBody>
          <a:bodyPr wrap="none" lIns="0" tIns="0" rIns="0" bIns="0">
            <a:noAutofit/>
          </a:bodyPr>
          <a:lstStyle/>
          <a:p>
            <a:pPr indent="0"/>
            <a:r>
              <a:rPr lang="ru" sz="550">
                <a:solidFill>
                  <a:srgbClr val="464748"/>
                </a:solidFill>
                <a:latin typeface="Times New Roman"/>
              </a:rPr>
              <a:t>II.А. Маслюков</a:t>
            </a:r>
          </a:p>
        </p:txBody>
      </p:sp>
      <p:sp>
        <p:nvSpPr>
          <p:cNvPr id="15" name="Прямоугольник 14"/>
          <p:cNvSpPr/>
          <p:nvPr/>
        </p:nvSpPr>
        <p:spPr>
          <a:xfrm>
            <a:off x="1402080" y="4370832"/>
            <a:ext cx="737616" cy="67056"/>
          </a:xfrm>
          <a:prstGeom prst="rect">
            <a:avLst/>
          </a:prstGeom>
        </p:spPr>
        <p:txBody>
          <a:bodyPr wrap="none" lIns="0" tIns="0" rIns="0" bIns="0">
            <a:noAutofit/>
          </a:bodyPr>
          <a:lstStyle/>
          <a:p>
            <a:pPr indent="0"/>
            <a:r>
              <a:rPr lang="ru" sz="600">
                <a:solidFill>
                  <a:srgbClr val="2B4049"/>
                </a:solidFill>
                <a:latin typeface="Times New Roman"/>
              </a:rPr>
              <a:t>Ульяновской области</a:t>
            </a:r>
          </a:p>
        </p:txBody>
      </p:sp>
      <p:sp>
        <p:nvSpPr>
          <p:cNvPr id="16" name="Прямоугольник 15"/>
          <p:cNvSpPr/>
          <p:nvPr/>
        </p:nvSpPr>
        <p:spPr>
          <a:xfrm>
            <a:off x="2078736" y="4547616"/>
            <a:ext cx="359664" cy="54864"/>
          </a:xfrm>
          <a:prstGeom prst="rect">
            <a:avLst/>
          </a:prstGeom>
        </p:spPr>
        <p:txBody>
          <a:bodyPr wrap="none" lIns="0" tIns="0" rIns="0" bIns="0">
            <a:noAutofit/>
          </a:bodyPr>
          <a:lstStyle/>
          <a:p>
            <a:pPr indent="0"/>
            <a:r>
              <a:rPr lang="ru" sz="500">
                <a:solidFill>
                  <a:srgbClr val="464748"/>
                </a:solidFill>
                <a:latin typeface="Times New Roman"/>
              </a:rPr>
              <a:t>5 мня 2022 I</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484376"/>
            <a:ext cx="5943600" cy="4459224"/>
          </a:xfrm>
          <a:prstGeom prst="rect">
            <a:avLst/>
          </a:prstGeom>
        </p:spPr>
      </p:pic>
      <p:sp>
        <p:nvSpPr>
          <p:cNvPr id="3" name="Прямоугольник 2"/>
          <p:cNvSpPr/>
          <p:nvPr/>
        </p:nvSpPr>
        <p:spPr>
          <a:xfrm>
            <a:off x="1066800" y="731520"/>
            <a:ext cx="5974080" cy="618744"/>
          </a:xfrm>
          <a:prstGeom prst="rect">
            <a:avLst/>
          </a:prstGeom>
        </p:spPr>
        <p:txBody>
          <a:bodyPr lIns="0" tIns="0" rIns="0" bIns="0">
            <a:noAutofit/>
          </a:bodyPr>
          <a:lstStyle/>
          <a:p>
            <a:pPr indent="0" algn="just">
              <a:lnSpc>
                <a:spcPts val="1200"/>
              </a:lnSpc>
              <a:spcAft>
                <a:spcPts val="7350"/>
              </a:spcAft>
            </a:pPr>
            <a:r>
              <a:rPr lang="ru" sz="1050" b="1">
                <a:latin typeface="Times New Roman"/>
              </a:rPr>
              <a:t>Сотрудники суда участвовали в военно-патриотической акции "Наш бессмертный полк” в честь 75-летия Победы советского народа в Великой Отечественной войне 1941-1945 гг., в данном мероприятии активное участие приняли судья Гришин П.С., администратор суда Осипов Н.В., помощник судьи Благова И.А., которые предоставили семейные архивные материалы</a:t>
            </a:r>
          </a:p>
        </p:txBody>
      </p:sp>
      <p:sp>
        <p:nvSpPr>
          <p:cNvPr id="4" name="Прямоугольник 3"/>
          <p:cNvSpPr/>
          <p:nvPr/>
        </p:nvSpPr>
        <p:spPr>
          <a:xfrm>
            <a:off x="3608832" y="2676144"/>
            <a:ext cx="557784" cy="140208"/>
          </a:xfrm>
          <a:prstGeom prst="rect">
            <a:avLst/>
          </a:prstGeom>
        </p:spPr>
        <p:txBody>
          <a:bodyPr wrap="none" lIns="0" tIns="0" rIns="0" bIns="0">
            <a:noAutofit/>
          </a:bodyPr>
          <a:lstStyle/>
          <a:p>
            <a:pPr indent="0" algn="just">
              <a:spcBef>
                <a:spcPts val="7350"/>
              </a:spcBef>
            </a:pPr>
            <a:r>
              <a:rPr lang="en-US" sz="1000">
                <a:solidFill>
                  <a:srgbClr val="50402C"/>
                </a:solidFill>
                <a:latin typeface="Times New Roman"/>
              </a:rPr>
              <a:t>SSSSfssSi</a:t>
            </a:r>
          </a:p>
        </p:txBody>
      </p:sp>
      <p:sp>
        <p:nvSpPr>
          <p:cNvPr id="5" name="Прямоугольник 4"/>
          <p:cNvSpPr/>
          <p:nvPr/>
        </p:nvSpPr>
        <p:spPr>
          <a:xfrm>
            <a:off x="4824984" y="2865120"/>
            <a:ext cx="1365504" cy="173736"/>
          </a:xfrm>
          <a:prstGeom prst="rect">
            <a:avLst/>
          </a:prstGeom>
        </p:spPr>
        <p:txBody>
          <a:bodyPr wrap="none" lIns="0" tIns="0" rIns="0" bIns="0">
            <a:noAutofit/>
          </a:bodyPr>
          <a:lstStyle/>
          <a:p>
            <a:pPr indent="0"/>
            <a:r>
              <a:rPr lang="ru" sz="1200" b="1">
                <a:solidFill>
                  <a:srgbClr val="C45252"/>
                </a:solidFill>
                <a:latin typeface="Times New Roman"/>
              </a:rPr>
              <a:t>АГОДАРНОСТЬ</a:t>
            </a:r>
          </a:p>
        </p:txBody>
      </p:sp>
      <p:sp>
        <p:nvSpPr>
          <p:cNvPr id="6" name="Прямоугольник 5"/>
          <p:cNvSpPr/>
          <p:nvPr/>
        </p:nvSpPr>
        <p:spPr>
          <a:xfrm>
            <a:off x="3230880" y="3002280"/>
            <a:ext cx="682752" cy="158496"/>
          </a:xfrm>
          <a:prstGeom prst="rect">
            <a:avLst/>
          </a:prstGeom>
        </p:spPr>
        <p:txBody>
          <a:bodyPr wrap="none" lIns="0" tIns="0" rIns="0" bIns="0">
            <a:noAutofit/>
          </a:bodyPr>
          <a:lstStyle/>
          <a:p>
            <a:pPr indent="0"/>
            <a:r>
              <a:rPr lang="en-US" sz="1700" spc="-100">
                <a:solidFill>
                  <a:srgbClr val="50402C"/>
                </a:solidFill>
                <a:latin typeface="Times New Roman"/>
              </a:rPr>
              <a:t>Sssassa*</a:t>
            </a:r>
          </a:p>
        </p:txBody>
      </p:sp>
      <p:sp>
        <p:nvSpPr>
          <p:cNvPr id="7" name="Прямоугольник 6"/>
          <p:cNvSpPr/>
          <p:nvPr/>
        </p:nvSpPr>
        <p:spPr>
          <a:xfrm>
            <a:off x="4879848" y="3112008"/>
            <a:ext cx="1414272" cy="1045464"/>
          </a:xfrm>
          <a:prstGeom prst="rect">
            <a:avLst/>
          </a:prstGeom>
        </p:spPr>
        <p:txBody>
          <a:bodyPr lIns="0" tIns="0" rIns="0" bIns="0">
            <a:noAutofit/>
          </a:bodyPr>
          <a:lstStyle/>
          <a:p>
            <a:pPr marR="228600" indent="203200">
              <a:lnSpc>
                <a:spcPts val="528"/>
              </a:lnSpc>
            </a:pPr>
            <a:r>
              <a:rPr lang="ru" sz="450" i="1">
                <a:solidFill>
                  <a:srgbClr val="464748"/>
                </a:solidFill>
                <a:latin typeface="Times New Roman"/>
              </a:rPr>
              <a:t>ПРЕДСЕДАТЕЛЮ И КОЛЛЕКТИВУ ЧЕРДАКЛИНСКОГО РАЙОННОГО СУДА </a:t>
            </a:r>
            <a:r>
              <a:rPr lang="ru" sz="450">
                <a:solidFill>
                  <a:srgbClr val="717171"/>
                </a:solidFill>
                <a:latin typeface="Times New Roman"/>
              </a:rPr>
              <a:t>за участие в военно-патриотической акции «НАШ БЕССМЕРТНЫЙ ПОЛК»</a:t>
            </a:r>
          </a:p>
          <a:p>
            <a:pPr indent="0">
              <a:lnSpc>
                <a:spcPts val="528"/>
              </a:lnSpc>
            </a:pPr>
            <a:r>
              <a:rPr lang="ru" sz="450">
                <a:solidFill>
                  <a:srgbClr val="9E8B6F"/>
                </a:solidFill>
                <a:latin typeface="Times New Roman"/>
              </a:rPr>
              <a:t>I </a:t>
            </a:r>
            <a:r>
              <a:rPr lang="ru" sz="450">
                <a:solidFill>
                  <a:srgbClr val="717171"/>
                </a:solidFill>
                <a:latin typeface="Times New Roman"/>
              </a:rPr>
              <a:t>в честь 75-летия Победы советского народа </a:t>
            </a:r>
            <a:r>
              <a:rPr lang="ru" sz="450">
                <a:solidFill>
                  <a:srgbClr val="9E8B6F"/>
                </a:solidFill>
                <a:latin typeface="Times New Roman"/>
              </a:rPr>
              <a:t>I </a:t>
            </a:r>
            <a:r>
              <a:rPr lang="ru" sz="450">
                <a:solidFill>
                  <a:srgbClr val="717171"/>
                </a:solidFill>
                <a:latin typeface="Times New Roman"/>
              </a:rPr>
              <a:t>Великой Отечественной войне 1941-1945 гг., </a:t>
            </a:r>
            <a:r>
              <a:rPr lang="ru" sz="450">
                <a:solidFill>
                  <a:srgbClr val="9E8B6F"/>
                </a:solidFill>
                <a:latin typeface="Times New Roman"/>
              </a:rPr>
              <a:t>введённой </a:t>
            </a:r>
            <a:r>
              <a:rPr lang="ru" sz="450">
                <a:solidFill>
                  <a:srgbClr val="717171"/>
                </a:solidFill>
                <a:latin typeface="Times New Roman"/>
              </a:rPr>
              <a:t>Советом судей Ульяновской области </a:t>
            </a:r>
            <a:r>
              <a:rPr lang="ru" sz="450">
                <a:solidFill>
                  <a:srgbClr val="9E8B6F"/>
                </a:solidFill>
                <a:latin typeface="Times New Roman"/>
              </a:rPr>
              <a:t>■ </a:t>
            </a:r>
            <a:r>
              <a:rPr lang="ru" sz="450">
                <a:solidFill>
                  <a:srgbClr val="717171"/>
                </a:solidFill>
                <a:latin typeface="Times New Roman"/>
              </a:rPr>
              <a:t>Ульяновским отделением общероссийской </a:t>
            </a:r>
            <a:r>
              <a:rPr lang="ru" sz="450">
                <a:solidFill>
                  <a:srgbClr val="9E8B6F"/>
                </a:solidFill>
                <a:latin typeface="Times New Roman"/>
              </a:rPr>
              <a:t>Вшой </a:t>
            </a:r>
            <a:r>
              <a:rPr lang="ru" sz="450">
                <a:solidFill>
                  <a:srgbClr val="717171"/>
                </a:solidFill>
                <a:latin typeface="Times New Roman"/>
              </a:rPr>
              <a:t>организации «Российское объединение судей» </a:t>
            </a:r>
            <a:r>
              <a:rPr lang="ru" sz="450">
                <a:solidFill>
                  <a:srgbClr val="9E8B6F"/>
                </a:solidFill>
                <a:latin typeface="Times New Roman"/>
              </a:rPr>
              <a:t>В </a:t>
            </a:r>
            <a:r>
              <a:rPr lang="ru" sz="450">
                <a:solidFill>
                  <a:srgbClr val="717171"/>
                </a:solidFill>
                <a:latin typeface="Times New Roman"/>
              </a:rPr>
              <a:t>среди судейского сообщества </a:t>
            </a:r>
            <a:r>
              <a:rPr lang="ru" sz="450">
                <a:solidFill>
                  <a:srgbClr val="9E8B6F"/>
                </a:solidFill>
                <a:latin typeface="Times New Roman"/>
              </a:rPr>
              <a:t>ката </a:t>
            </a:r>
            <a:r>
              <a:rPr lang="ru" sz="450">
                <a:solidFill>
                  <a:srgbClr val="717171"/>
                </a:solidFill>
                <a:latin typeface="Times New Roman"/>
              </a:rPr>
              <a:t>судов Ульяновской области в 2019-2020 гг. </a:t>
            </a:r>
            <a:r>
              <a:rPr lang="ru" sz="450">
                <a:solidFill>
                  <a:srgbClr val="9E8B6F"/>
                </a:solidFill>
                <a:latin typeface="Times New Roman"/>
              </a:rPr>
              <a:t>Вштсриалов </a:t>
            </a:r>
            <a:r>
              <a:rPr lang="ru" sz="450">
                <a:solidFill>
                  <a:srgbClr val="717171"/>
                </a:solidFill>
                <a:latin typeface="Times New Roman"/>
              </a:rPr>
              <a:t>о судьях и работниках аппарата судов, а также их родных и близких,</a:t>
            </a:r>
          </a:p>
          <a:p>
            <a:pPr indent="0">
              <a:lnSpc>
                <a:spcPts val="528"/>
              </a:lnSpc>
            </a:pPr>
            <a:r>
              <a:rPr lang="ru" sz="450">
                <a:solidFill>
                  <a:srgbClr val="717171"/>
                </a:solidFill>
                <a:latin typeface="Times New Roman"/>
              </a:rPr>
              <a:t>Иигвовавших в Великой Отечественной войне </a:t>
            </a:r>
            <a:r>
              <a:rPr lang="ru" sz="450">
                <a:solidFill>
                  <a:srgbClr val="9E8B6F"/>
                </a:solidFill>
                <a:latin typeface="Times New Roman"/>
              </a:rPr>
              <a:t>^Аонтовики; </a:t>
            </a:r>
            <a:r>
              <a:rPr lang="ru" sz="450">
                <a:solidFill>
                  <a:srgbClr val="717171"/>
                </a:solidFill>
                <a:latin typeface="Times New Roman"/>
              </a:rPr>
              <a:t>труженики тыла, дети войны).</a:t>
            </a:r>
          </a:p>
        </p:txBody>
      </p:sp>
      <p:sp>
        <p:nvSpPr>
          <p:cNvPr id="8" name="Прямоугольник 7"/>
          <p:cNvSpPr/>
          <p:nvPr/>
        </p:nvSpPr>
        <p:spPr>
          <a:xfrm>
            <a:off x="3307080" y="3730752"/>
            <a:ext cx="1566672" cy="960120"/>
          </a:xfrm>
          <a:prstGeom prst="rect">
            <a:avLst/>
          </a:prstGeom>
        </p:spPr>
        <p:txBody>
          <a:bodyPr lIns="0" tIns="0" rIns="0" bIns="0">
            <a:noAutofit/>
          </a:bodyPr>
          <a:lstStyle/>
          <a:p>
            <a:pPr indent="0" algn="just">
              <a:lnSpc>
                <a:spcPts val="1488"/>
              </a:lnSpc>
              <a:spcAft>
                <a:spcPts val="210"/>
              </a:spcAft>
            </a:pPr>
            <a:r>
              <a:rPr lang="ru" sz="1200" b="1">
                <a:solidFill>
                  <a:srgbClr val="953F32"/>
                </a:solidFill>
                <a:latin typeface="Times New Roman"/>
              </a:rPr>
              <a:t>НАШ </a:t>
            </a:r>
            <a:r>
              <a:rPr lang="ru" sz="1200" i="1">
                <a:solidFill>
                  <a:srgbClr val="953F32"/>
                </a:solidFill>
                <a:latin typeface="Times New Roman"/>
              </a:rPr>
              <a:t>(</a:t>
            </a:r>
            <a:r>
              <a:rPr lang="ru" sz="1200" b="1">
                <a:solidFill>
                  <a:srgbClr val="953F32"/>
                </a:solidFill>
                <a:latin typeface="Times New Roman"/>
              </a:rPr>
              <a:t> </a:t>
            </a:r>
            <a:r>
              <a:rPr lang="ru" sz="1200" b="1">
                <a:solidFill>
                  <a:srgbClr val="9C5E4B"/>
                </a:solidFill>
                <a:latin typeface="Times New Roman"/>
              </a:rPr>
              <a:t>, </a:t>
            </a:r>
            <a:r>
              <a:rPr lang="ru" sz="1200" i="1">
                <a:solidFill>
                  <a:srgbClr val="9E8B6F"/>
                </a:solidFill>
                <a:latin typeface="Times New Roman"/>
              </a:rPr>
              <a:t>Ш</a:t>
            </a:r>
            <a:r>
              <a:rPr lang="ru" sz="1200" i="1" spc="150">
                <a:solidFill>
                  <a:srgbClr val="9E8B6F"/>
                </a:solidFill>
                <a:latin typeface="Times New Roman"/>
              </a:rPr>
              <a:t>'-</a:t>
            </a:r>
            <a:r>
              <a:rPr lang="en-US" sz="1200" i="1" spc="150">
                <a:solidFill>
                  <a:srgbClr val="9E8B6F"/>
                </a:solidFill>
                <a:latin typeface="Times New Roman"/>
              </a:rPr>
              <a:t>1 </a:t>
            </a:r>
            <a:r>
              <a:rPr lang="en-US" sz="1500">
                <a:solidFill>
                  <a:srgbClr val="9C5E4B"/>
                </a:solidFill>
                <a:latin typeface="Times New Roman"/>
              </a:rPr>
              <a:t>BECCMKjyjW </a:t>
            </a:r>
            <a:r>
              <a:rPr lang="ru" sz="2100" spc="-50">
                <a:solidFill>
                  <a:srgbClr val="953F32"/>
                </a:solidFill>
                <a:latin typeface="Sylfaen"/>
              </a:rPr>
              <a:t>полк</a:t>
            </a:r>
          </a:p>
          <a:p>
            <a:pPr indent="0" algn="just"/>
            <a:r>
              <a:rPr lang="ru" sz="1050" b="1" cap="small">
                <a:solidFill>
                  <a:srgbClr val="953F32"/>
                </a:solidFill>
                <a:latin typeface="Times New Roman"/>
              </a:rPr>
              <a:t>рядовыеведикой</a:t>
            </a:r>
            <a:r>
              <a:rPr lang="ru" sz="1050" b="1">
                <a:solidFill>
                  <a:srgbClr val="953F32"/>
                </a:solidFill>
                <a:latin typeface="Times New Roman"/>
              </a:rPr>
              <a:t> поведи</a:t>
            </a:r>
          </a:p>
        </p:txBody>
      </p:sp>
      <p:sp>
        <p:nvSpPr>
          <p:cNvPr id="9" name="Прямоугольник 8"/>
          <p:cNvSpPr/>
          <p:nvPr/>
        </p:nvSpPr>
        <p:spPr>
          <a:xfrm>
            <a:off x="6053328" y="4349496"/>
            <a:ext cx="423672" cy="79248"/>
          </a:xfrm>
          <a:prstGeom prst="rect">
            <a:avLst/>
          </a:prstGeom>
        </p:spPr>
        <p:txBody>
          <a:bodyPr wrap="none" lIns="0" tIns="0" rIns="0" bIns="0">
            <a:noAutofit/>
          </a:bodyPr>
          <a:lstStyle/>
          <a:p>
            <a:pPr indent="0"/>
            <a:r>
              <a:rPr lang="ru" sz="450">
                <a:solidFill>
                  <a:srgbClr val="464748"/>
                </a:solidFill>
                <a:latin typeface="Times New Roman"/>
              </a:rPr>
              <a:t>/7-4. </a:t>
            </a:r>
            <a:r>
              <a:rPr lang="ru" sz="450" i="1">
                <a:solidFill>
                  <a:srgbClr val="464748"/>
                </a:solidFill>
                <a:latin typeface="Times New Roman"/>
              </a:rPr>
              <a:t>Маслюков</a:t>
            </a:r>
          </a:p>
        </p:txBody>
      </p:sp>
      <p:sp>
        <p:nvSpPr>
          <p:cNvPr id="10" name="Прямоугольник 9"/>
          <p:cNvSpPr/>
          <p:nvPr/>
        </p:nvSpPr>
        <p:spPr>
          <a:xfrm>
            <a:off x="5084064" y="4550664"/>
            <a:ext cx="405384" cy="158496"/>
          </a:xfrm>
          <a:prstGeom prst="rect">
            <a:avLst/>
          </a:prstGeom>
        </p:spPr>
        <p:txBody>
          <a:bodyPr lIns="0" tIns="0" rIns="0" bIns="0">
            <a:noAutofit/>
          </a:bodyPr>
          <a:lstStyle/>
          <a:p>
            <a:pPr marR="114300" indent="0" algn="just">
              <a:lnSpc>
                <a:spcPts val="528"/>
              </a:lnSpc>
            </a:pPr>
            <a:r>
              <a:rPr lang="ru" sz="450" i="1">
                <a:solidFill>
                  <a:srgbClr val="464748"/>
                </a:solidFill>
                <a:latin typeface="Times New Roman"/>
              </a:rPr>
              <a:t>&gt; отделения ой органтацни</a:t>
            </a:r>
          </a:p>
        </p:txBody>
      </p:sp>
      <p:sp>
        <p:nvSpPr>
          <p:cNvPr id="11" name="Прямоугольник 10"/>
          <p:cNvSpPr/>
          <p:nvPr/>
        </p:nvSpPr>
        <p:spPr>
          <a:xfrm>
            <a:off x="6047232" y="4684776"/>
            <a:ext cx="454152" cy="79248"/>
          </a:xfrm>
          <a:prstGeom prst="rect">
            <a:avLst/>
          </a:prstGeom>
        </p:spPr>
        <p:txBody>
          <a:bodyPr wrap="none" lIns="0" tIns="0" rIns="0" bIns="0">
            <a:noAutofit/>
          </a:bodyPr>
          <a:lstStyle/>
          <a:p>
            <a:pPr indent="0"/>
            <a:r>
              <a:rPr lang="ru" sz="450">
                <a:solidFill>
                  <a:srgbClr val="464748"/>
                </a:solidFill>
                <a:latin typeface="Times New Roman"/>
              </a:rPr>
              <a:t>Л/. </a:t>
            </a:r>
            <a:r>
              <a:rPr lang="ru" sz="450" i="1">
                <a:solidFill>
                  <a:srgbClr val="464748"/>
                </a:solidFill>
                <a:latin typeface="Times New Roman"/>
              </a:rPr>
              <a:t>Н. Макаемое</a:t>
            </a:r>
          </a:p>
        </p:txBody>
      </p:sp>
      <p:sp>
        <p:nvSpPr>
          <p:cNvPr id="12" name="Прямоугольник 11"/>
          <p:cNvSpPr/>
          <p:nvPr/>
        </p:nvSpPr>
        <p:spPr>
          <a:xfrm>
            <a:off x="3447288" y="5340096"/>
            <a:ext cx="292608" cy="182880"/>
          </a:xfrm>
          <a:prstGeom prst="rect">
            <a:avLst/>
          </a:prstGeom>
        </p:spPr>
        <p:txBody>
          <a:bodyPr lIns="0" tIns="0" rIns="0" bIns="0">
            <a:noAutofit/>
          </a:bodyPr>
          <a:lstStyle/>
          <a:p>
            <a:pPr indent="0"/>
            <a:r>
              <a:rPr lang="ru" sz="450">
                <a:solidFill>
                  <a:srgbClr val="50402C"/>
                </a:solidFill>
                <a:latin typeface="Times New Roman"/>
              </a:rPr>
              <a:t>Ульяновск</a:t>
            </a:r>
          </a:p>
          <a:p>
            <a:pPr indent="0"/>
            <a:r>
              <a:rPr lang="ru" sz="500">
                <a:solidFill>
                  <a:srgbClr val="50402C"/>
                </a:solidFill>
                <a:latin typeface="Sylfaen"/>
              </a:rPr>
              <a:t>2020</a:t>
            </a:r>
          </a:p>
        </p:txBody>
      </p:sp>
      <p:sp>
        <p:nvSpPr>
          <p:cNvPr id="13" name="Прямоугольник 12"/>
          <p:cNvSpPr/>
          <p:nvPr/>
        </p:nvSpPr>
        <p:spPr>
          <a:xfrm>
            <a:off x="1115568" y="2731008"/>
            <a:ext cx="292608" cy="73152"/>
          </a:xfrm>
          <a:prstGeom prst="rect">
            <a:avLst/>
          </a:prstGeom>
        </p:spPr>
        <p:txBody>
          <a:bodyPr wrap="none" lIns="0" tIns="0" rIns="0" bIns="0">
            <a:noAutofit/>
          </a:bodyPr>
          <a:lstStyle/>
          <a:p>
            <a:pPr indent="0"/>
            <a:r>
              <a:rPr lang="ru" sz="1000">
                <a:latin typeface="Times New Roman"/>
              </a:rPr>
              <a:t>_</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484376"/>
            <a:ext cx="5943600" cy="3913632"/>
          </a:xfrm>
          <a:prstGeom prst="rect">
            <a:avLst/>
          </a:prstGeom>
        </p:spPr>
      </p:pic>
      <p:sp>
        <p:nvSpPr>
          <p:cNvPr id="3" name="Прямоугольник 2"/>
          <p:cNvSpPr/>
          <p:nvPr/>
        </p:nvSpPr>
        <p:spPr>
          <a:xfrm>
            <a:off x="1063752" y="731520"/>
            <a:ext cx="5974080" cy="618744"/>
          </a:xfrm>
          <a:prstGeom prst="rect">
            <a:avLst/>
          </a:prstGeom>
        </p:spPr>
        <p:txBody>
          <a:bodyPr lIns="0" tIns="0" rIns="0" bIns="0">
            <a:noAutofit/>
          </a:bodyPr>
          <a:lstStyle/>
          <a:p>
            <a:pPr indent="0" algn="just">
              <a:lnSpc>
                <a:spcPts val="1200"/>
              </a:lnSpc>
            </a:pPr>
            <a:r>
              <a:rPr lang="ru" sz="1050" b="1">
                <a:latin typeface="Times New Roman"/>
              </a:rPr>
              <a:t>Великая Отечественная война коснулась каждую семью нашей страны, не исключением стала семья Благовых. В райцентре состоялось открытие памятного знака и мемориальной доски Александру Степановичу Гладкову. Почетное право открыть ее было предоставлено родным отважного война, в том числе внучатой племяннице Ирине Благовой-сотруднице нашего суда</a:t>
            </a:r>
          </a:p>
        </p:txBody>
      </p:sp>
      <p:sp>
        <p:nvSpPr>
          <p:cNvPr id="4" name="Прямоугольник 3"/>
          <p:cNvSpPr/>
          <p:nvPr/>
        </p:nvSpPr>
        <p:spPr>
          <a:xfrm>
            <a:off x="1069848" y="5404104"/>
            <a:ext cx="5858256" cy="158496"/>
          </a:xfrm>
          <a:prstGeom prst="rect">
            <a:avLst/>
          </a:prstGeom>
        </p:spPr>
        <p:txBody>
          <a:bodyPr wrap="none" lIns="0" tIns="0" rIns="0" bIns="0">
            <a:noAutofit/>
          </a:bodyPr>
          <a:lstStyle/>
          <a:p>
            <a:pPr indent="0"/>
            <a:r>
              <a:rPr lang="ru" sz="1000">
                <a:latin typeface="Times New Roman"/>
              </a:rPr>
              <a:t>(фотография открытия мемориальной доски предоставлена редакцией газеты «Приволжская Правда»)</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944" y="1280160"/>
            <a:ext cx="2279904" cy="2983992"/>
          </a:xfrm>
          <a:prstGeom prst="rect">
            <a:avLst/>
          </a:prstGeom>
        </p:spPr>
      </p:pic>
      <p:pic>
        <p:nvPicPr>
          <p:cNvPr id="3" name="Рисунок 2"/>
          <p:cNvPicPr>
            <a:picLocks noChangeAspect="1"/>
          </p:cNvPicPr>
          <p:nvPr/>
        </p:nvPicPr>
        <p:blipFill>
          <a:blip r:embed="rId3"/>
          <a:stretch>
            <a:fillRect/>
          </a:stretch>
        </p:blipFill>
        <p:spPr>
          <a:xfrm>
            <a:off x="1109472" y="4389120"/>
            <a:ext cx="3462528" cy="2459736"/>
          </a:xfrm>
          <a:prstGeom prst="rect">
            <a:avLst/>
          </a:prstGeom>
        </p:spPr>
      </p:pic>
      <p:sp>
        <p:nvSpPr>
          <p:cNvPr id="4" name="Прямоугольник 3"/>
          <p:cNvSpPr/>
          <p:nvPr/>
        </p:nvSpPr>
        <p:spPr>
          <a:xfrm>
            <a:off x="1066800" y="734568"/>
            <a:ext cx="5617464" cy="435864"/>
          </a:xfrm>
          <a:prstGeom prst="rect">
            <a:avLst/>
          </a:prstGeom>
        </p:spPr>
        <p:txBody>
          <a:bodyPr lIns="0" tIns="0" rIns="0" bIns="0">
            <a:noAutofit/>
          </a:bodyPr>
          <a:lstStyle/>
          <a:p>
            <a:pPr indent="0">
              <a:spcAft>
                <a:spcPts val="840"/>
              </a:spcAft>
            </a:pPr>
            <a:r>
              <a:rPr lang="ru" sz="1050" b="1">
                <a:latin typeface="Times New Roman"/>
              </a:rPr>
              <a:t>Наш суд активное участие принимает в спортивных мероприятиях:</a:t>
            </a:r>
          </a:p>
          <a:p>
            <a:pPr indent="0"/>
            <a:r>
              <a:rPr lang="ru" sz="1050" b="1">
                <a:latin typeface="Times New Roman"/>
              </a:rPr>
              <a:t>Мы неоднократно принимали участие в спортивно-массовом мероприятие «День здоровья»</a:t>
            </a:r>
          </a:p>
        </p:txBody>
      </p:sp>
      <p:sp>
        <p:nvSpPr>
          <p:cNvPr id="5" name="Прямоугольник 4"/>
          <p:cNvSpPr/>
          <p:nvPr/>
        </p:nvSpPr>
        <p:spPr>
          <a:xfrm>
            <a:off x="3377184" y="4120896"/>
            <a:ext cx="1475232" cy="158496"/>
          </a:xfrm>
          <a:prstGeom prst="rect">
            <a:avLst/>
          </a:prstGeom>
        </p:spPr>
        <p:txBody>
          <a:bodyPr wrap="none" lIns="0" tIns="0" rIns="0" bIns="0">
            <a:noAutofit/>
          </a:bodyPr>
          <a:lstStyle/>
          <a:p>
            <a:pPr indent="0"/>
            <a:r>
              <a:rPr lang="ru" sz="1050" b="1">
                <a:latin typeface="Times New Roman"/>
              </a:rPr>
              <a:t>(Судья Дементьев Н.Н.)</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719328"/>
            <a:ext cx="5943600" cy="3727704"/>
          </a:xfrm>
          <a:prstGeom prst="rect">
            <a:avLst/>
          </a:prstGeom>
        </p:spPr>
      </p:pic>
      <p:pic>
        <p:nvPicPr>
          <p:cNvPr id="3" name="Рисунок 2"/>
          <p:cNvPicPr>
            <a:picLocks noChangeAspect="1"/>
          </p:cNvPicPr>
          <p:nvPr/>
        </p:nvPicPr>
        <p:blipFill>
          <a:blip r:embed="rId3"/>
          <a:stretch>
            <a:fillRect/>
          </a:stretch>
        </p:blipFill>
        <p:spPr>
          <a:xfrm>
            <a:off x="3349752" y="4748784"/>
            <a:ext cx="3151632" cy="4008120"/>
          </a:xfrm>
          <a:prstGeom prst="rect">
            <a:avLst/>
          </a:prstGeom>
        </p:spPr>
      </p:pic>
      <p:sp>
        <p:nvSpPr>
          <p:cNvPr id="4" name="Прямоугольник 3"/>
          <p:cNvSpPr/>
          <p:nvPr/>
        </p:nvSpPr>
        <p:spPr>
          <a:xfrm>
            <a:off x="1066800" y="4459224"/>
            <a:ext cx="3124200" cy="128016"/>
          </a:xfrm>
          <a:prstGeom prst="rect">
            <a:avLst/>
          </a:prstGeom>
        </p:spPr>
        <p:txBody>
          <a:bodyPr wrap="none" lIns="0" tIns="0" rIns="0" bIns="0">
            <a:noAutofit/>
          </a:bodyPr>
          <a:lstStyle/>
          <a:p>
            <a:pPr indent="0"/>
            <a:r>
              <a:rPr lang="ru" sz="800">
                <a:latin typeface="Times New Roman"/>
              </a:rPr>
              <a:t>(Сотрудники суда 60-е годы, нижний ряд, второй с лева Шишкин С.А.)</a:t>
            </a:r>
          </a:p>
        </p:txBody>
      </p:sp>
      <p:sp>
        <p:nvSpPr>
          <p:cNvPr id="5" name="Прямоугольник 4"/>
          <p:cNvSpPr/>
          <p:nvPr/>
        </p:nvSpPr>
        <p:spPr>
          <a:xfrm>
            <a:off x="2572512" y="8610600"/>
            <a:ext cx="652272" cy="109728"/>
          </a:xfrm>
          <a:prstGeom prst="rect">
            <a:avLst/>
          </a:prstGeom>
        </p:spPr>
        <p:txBody>
          <a:bodyPr wrap="none" lIns="0" tIns="0" rIns="0" bIns="0">
            <a:noAutofit/>
          </a:bodyPr>
          <a:lstStyle/>
          <a:p>
            <a:pPr indent="0"/>
            <a:r>
              <a:rPr lang="ru" sz="850">
                <a:latin typeface="Times New Roman"/>
              </a:rPr>
              <a:t>Шишкин С.А.</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152144"/>
            <a:ext cx="3477768" cy="3489960"/>
          </a:xfrm>
          <a:prstGeom prst="rect">
            <a:avLst/>
          </a:prstGeom>
        </p:spPr>
      </p:pic>
      <p:pic>
        <p:nvPicPr>
          <p:cNvPr id="3" name="Рисунок 2"/>
          <p:cNvPicPr>
            <a:picLocks noChangeAspect="1"/>
          </p:cNvPicPr>
          <p:nvPr/>
        </p:nvPicPr>
        <p:blipFill>
          <a:blip r:embed="rId3"/>
          <a:stretch>
            <a:fillRect/>
          </a:stretch>
        </p:blipFill>
        <p:spPr>
          <a:xfrm>
            <a:off x="1078992" y="4764024"/>
            <a:ext cx="5943600" cy="3965448"/>
          </a:xfrm>
          <a:prstGeom prst="rect">
            <a:avLst/>
          </a:prstGeom>
        </p:spPr>
      </p:pic>
      <p:sp>
        <p:nvSpPr>
          <p:cNvPr id="4" name="Прямоугольник 3"/>
          <p:cNvSpPr/>
          <p:nvPr/>
        </p:nvSpPr>
        <p:spPr>
          <a:xfrm>
            <a:off x="1063752" y="731520"/>
            <a:ext cx="5971032" cy="313944"/>
          </a:xfrm>
          <a:prstGeom prst="rect">
            <a:avLst/>
          </a:prstGeom>
        </p:spPr>
        <p:txBody>
          <a:bodyPr lIns="0" tIns="0" rIns="0" bIns="0">
            <a:noAutofit/>
          </a:bodyPr>
          <a:lstStyle/>
          <a:p>
            <a:pPr indent="0" algn="just">
              <a:lnSpc>
                <a:spcPts val="1248"/>
              </a:lnSpc>
            </a:pPr>
            <a:r>
              <a:rPr lang="ru" sz="1050" b="1">
                <a:latin typeface="Times New Roman"/>
              </a:rPr>
              <a:t>В 2022 в Спартакиаде Чердаклинский районный суд занял первое место в легкоатлетической эстафете среди женщин судебной системы Ульяновской области</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719328"/>
            <a:ext cx="5465064" cy="3474720"/>
          </a:xfrm>
          <a:prstGeom prst="rect">
            <a:avLst/>
          </a:prstGeom>
        </p:spPr>
      </p:pic>
      <p:sp>
        <p:nvSpPr>
          <p:cNvPr id="3" name="Прямоугольник 2"/>
          <p:cNvSpPr/>
          <p:nvPr/>
        </p:nvSpPr>
        <p:spPr>
          <a:xfrm>
            <a:off x="1060704" y="2011680"/>
            <a:ext cx="219456" cy="411480"/>
          </a:xfrm>
          <a:prstGeom prst="rect">
            <a:avLst/>
          </a:prstGeom>
          <a:solidFill>
            <a:srgbClr val="92A857"/>
          </a:solidFill>
        </p:spPr>
        <p:txBody>
          <a:bodyPr vert="vert270" wrap="none" lIns="0" tIns="0" rIns="0" bIns="0">
            <a:noAutofit/>
          </a:bodyPr>
          <a:lstStyle/>
          <a:p>
            <a:pPr indent="0" algn="r"/>
            <a:r>
              <a:rPr lang="en-US" sz="1000" baseline="30000">
                <a:solidFill>
                  <a:srgbClr val="8B8348"/>
                </a:solidFill>
                <a:latin typeface="Times New Roman"/>
              </a:rPr>
              <a:t>1</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2896" y="1152144"/>
            <a:ext cx="3864864" cy="5897880"/>
          </a:xfrm>
          <a:prstGeom prst="rect">
            <a:avLst/>
          </a:prstGeom>
        </p:spPr>
      </p:pic>
      <p:sp>
        <p:nvSpPr>
          <p:cNvPr id="3" name="Прямоугольник 2"/>
          <p:cNvSpPr/>
          <p:nvPr/>
        </p:nvSpPr>
        <p:spPr>
          <a:xfrm>
            <a:off x="1066800" y="731520"/>
            <a:ext cx="5971032" cy="313944"/>
          </a:xfrm>
          <a:prstGeom prst="rect">
            <a:avLst/>
          </a:prstGeom>
        </p:spPr>
        <p:txBody>
          <a:bodyPr lIns="0" tIns="0" rIns="0" bIns="0">
            <a:noAutofit/>
          </a:bodyPr>
          <a:lstStyle/>
          <a:p>
            <a:pPr indent="0" algn="just">
              <a:lnSpc>
                <a:spcPts val="1200"/>
              </a:lnSpc>
            </a:pPr>
            <a:r>
              <a:rPr lang="ru" sz="1050" b="1">
                <a:latin typeface="Times New Roman"/>
              </a:rPr>
              <a:t>В День Победы сотрудники Чердаклинского районного суда Ульяновской области участвовали в шествии «Бессмертного полка»</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755648"/>
            <a:ext cx="5660136" cy="7388352"/>
          </a:xfrm>
          <a:prstGeom prst="rect">
            <a:avLst/>
          </a:prstGeom>
        </p:spPr>
      </p:pic>
      <p:sp>
        <p:nvSpPr>
          <p:cNvPr id="3" name="Прямоугольник 2"/>
          <p:cNvSpPr/>
          <p:nvPr/>
        </p:nvSpPr>
        <p:spPr>
          <a:xfrm>
            <a:off x="1066800" y="728472"/>
            <a:ext cx="5971032" cy="917448"/>
          </a:xfrm>
          <a:prstGeom prst="rect">
            <a:avLst/>
          </a:prstGeom>
        </p:spPr>
        <p:txBody>
          <a:bodyPr lIns="0" tIns="0" rIns="0" bIns="0">
            <a:noAutofit/>
          </a:bodyPr>
          <a:lstStyle/>
          <a:p>
            <a:pPr indent="0" algn="just">
              <a:spcAft>
                <a:spcPts val="840"/>
              </a:spcAft>
            </a:pPr>
            <a:r>
              <a:rPr lang="ru" sz="1050" b="1">
                <a:latin typeface="Times New Roman"/>
              </a:rPr>
              <a:t>Кроме того, аппарат суда является еще и резервом в кандидаты на должность судьи.</a:t>
            </a:r>
          </a:p>
          <a:p>
            <a:pPr indent="0" algn="just">
              <a:lnSpc>
                <a:spcPts val="1248"/>
              </a:lnSpc>
            </a:pPr>
            <a:r>
              <a:rPr lang="ru" sz="1050" b="1">
                <a:latin typeface="Times New Roman"/>
              </a:rPr>
              <a:t>Так, Постановлением Законодательного собрания Ульяновской области от 28.07.2011 № 593/68-4 на должность мирового судьи судебного участка № 2 Чердаклинского района Ульяновской области назначена Славинская Наталия Вячеславовна, которая работала секретарем судебного заседания, помощником судьи в Чердаклинском районном суде с 2005 года</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152144"/>
            <a:ext cx="3867912" cy="4812792"/>
          </a:xfrm>
          <a:prstGeom prst="rect">
            <a:avLst/>
          </a:prstGeom>
        </p:spPr>
      </p:pic>
      <p:sp>
        <p:nvSpPr>
          <p:cNvPr id="3" name="Прямоугольник 2"/>
          <p:cNvSpPr/>
          <p:nvPr/>
        </p:nvSpPr>
        <p:spPr>
          <a:xfrm>
            <a:off x="1066800" y="734568"/>
            <a:ext cx="5971032" cy="310896"/>
          </a:xfrm>
          <a:prstGeom prst="rect">
            <a:avLst/>
          </a:prstGeom>
        </p:spPr>
        <p:txBody>
          <a:bodyPr lIns="0" tIns="0" rIns="0" bIns="0">
            <a:noAutofit/>
          </a:bodyPr>
          <a:lstStyle/>
          <a:p>
            <a:pPr indent="0" algn="just">
              <a:lnSpc>
                <a:spcPts val="1224"/>
              </a:lnSpc>
            </a:pPr>
            <a:r>
              <a:rPr lang="ru" sz="1050" b="1">
                <a:latin typeface="Times New Roman"/>
              </a:rPr>
              <a:t>В 2022 г Школенок Татьяна Рудольфовна назначена судьей Чердаклинского районного суда, которая работала помощником судьи в Чердаклинском районном суде с 2003 года</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85088" y="1712976"/>
            <a:ext cx="3810000" cy="5745480"/>
          </a:xfrm>
          <a:prstGeom prst="rect">
            <a:avLst/>
          </a:prstGeom>
        </p:spPr>
      </p:pic>
      <p:sp>
        <p:nvSpPr>
          <p:cNvPr id="3" name="Прямоугольник 2"/>
          <p:cNvSpPr/>
          <p:nvPr/>
        </p:nvSpPr>
        <p:spPr>
          <a:xfrm>
            <a:off x="1063752" y="731520"/>
            <a:ext cx="5971032" cy="313944"/>
          </a:xfrm>
          <a:prstGeom prst="rect">
            <a:avLst/>
          </a:prstGeom>
        </p:spPr>
        <p:txBody>
          <a:bodyPr lIns="0" tIns="0" rIns="0" bIns="0">
            <a:noAutofit/>
          </a:bodyPr>
          <a:lstStyle/>
          <a:p>
            <a:pPr indent="0" algn="just">
              <a:lnSpc>
                <a:spcPts val="1224"/>
              </a:lnSpc>
            </a:pPr>
            <a:r>
              <a:rPr lang="ru" sz="1050" b="1">
                <a:latin typeface="Times New Roman"/>
              </a:rPr>
              <a:t>Наше основное здание Чердаклинского районного суда располагается на ул. Советской, д.8 в р.п. Чердаклы.</a:t>
            </a:r>
          </a:p>
        </p:txBody>
      </p:sp>
      <p:sp>
        <p:nvSpPr>
          <p:cNvPr id="4" name="Прямоугольник 3"/>
          <p:cNvSpPr/>
          <p:nvPr/>
        </p:nvSpPr>
        <p:spPr>
          <a:xfrm>
            <a:off x="1069848" y="1447800"/>
            <a:ext cx="3377184" cy="158496"/>
          </a:xfrm>
          <a:prstGeom prst="rect">
            <a:avLst/>
          </a:prstGeom>
        </p:spPr>
        <p:txBody>
          <a:bodyPr wrap="none" lIns="0" tIns="0" rIns="0" bIns="0">
            <a:noAutofit/>
          </a:bodyPr>
          <a:lstStyle/>
          <a:p>
            <a:pPr indent="0"/>
            <a:r>
              <a:rPr lang="ru" sz="1050" b="1">
                <a:latin typeface="Times New Roman"/>
              </a:rPr>
              <a:t>Оба здания оборудованы досмотровыми устройствами.</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66800" y="1155192"/>
            <a:ext cx="3593592" cy="4617720"/>
          </a:xfrm>
          <a:prstGeom prst="rect">
            <a:avLst/>
          </a:prstGeom>
        </p:spPr>
      </p:pic>
      <p:sp>
        <p:nvSpPr>
          <p:cNvPr id="3" name="Прямоугольник 2"/>
          <p:cNvSpPr/>
          <p:nvPr/>
        </p:nvSpPr>
        <p:spPr>
          <a:xfrm>
            <a:off x="1066800" y="734568"/>
            <a:ext cx="5967984" cy="310896"/>
          </a:xfrm>
          <a:prstGeom prst="rect">
            <a:avLst/>
          </a:prstGeom>
        </p:spPr>
        <p:txBody>
          <a:bodyPr lIns="0" tIns="0" rIns="0" bIns="0">
            <a:noAutofit/>
          </a:bodyPr>
          <a:lstStyle/>
          <a:p>
            <a:pPr indent="0" algn="just">
              <a:lnSpc>
                <a:spcPts val="1224"/>
              </a:lnSpc>
            </a:pPr>
            <a:r>
              <a:rPr lang="ru" sz="1050" b="1">
                <a:latin typeface="Times New Roman"/>
              </a:rPr>
              <a:t>В суде функционируют информационно - справочные киоски, с помощью которого посетители могут самостоятельно и оперативно получить интересующую их информацию</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584960"/>
            <a:ext cx="4319016" cy="4928616"/>
          </a:xfrm>
          <a:prstGeom prst="rect">
            <a:avLst/>
          </a:prstGeom>
        </p:spPr>
      </p:pic>
      <p:sp>
        <p:nvSpPr>
          <p:cNvPr id="3" name="Прямоугольник 2"/>
          <p:cNvSpPr/>
          <p:nvPr/>
        </p:nvSpPr>
        <p:spPr>
          <a:xfrm>
            <a:off x="1066800" y="731520"/>
            <a:ext cx="5971032" cy="746760"/>
          </a:xfrm>
          <a:prstGeom prst="rect">
            <a:avLst/>
          </a:prstGeom>
        </p:spPr>
        <p:txBody>
          <a:bodyPr lIns="0" tIns="0" rIns="0" bIns="0">
            <a:noAutofit/>
          </a:bodyPr>
          <a:lstStyle/>
          <a:p>
            <a:pPr indent="0" algn="just">
              <a:lnSpc>
                <a:spcPts val="1248"/>
              </a:lnSpc>
              <a:spcAft>
                <a:spcPts val="630"/>
              </a:spcAft>
            </a:pPr>
            <a:r>
              <a:rPr lang="ru" sz="1050" b="1">
                <a:latin typeface="Times New Roman"/>
              </a:rPr>
              <a:t>В каждом здании имеются залы, оборудованные системой видео-конференц-связи, в которых проводят судебные заседания в случае значительной удаленности процесса.</a:t>
            </a:r>
          </a:p>
          <a:p>
            <a:pPr indent="0" algn="just">
              <a:lnSpc>
                <a:spcPts val="1200"/>
              </a:lnSpc>
            </a:pPr>
            <a:r>
              <a:rPr lang="ru" sz="1050" b="1">
                <a:latin typeface="Times New Roman"/>
              </a:rPr>
              <a:t>Протоколирование хода судебных заседаний осуществляется с использованием средств аудиозаписи</a:t>
            </a:r>
          </a:p>
        </p:txBody>
      </p:sp>
      <p:sp>
        <p:nvSpPr>
          <p:cNvPr id="4" name="Прямоугольник 3"/>
          <p:cNvSpPr/>
          <p:nvPr/>
        </p:nvSpPr>
        <p:spPr>
          <a:xfrm>
            <a:off x="1069848" y="6656832"/>
            <a:ext cx="1447800" cy="158496"/>
          </a:xfrm>
          <a:prstGeom prst="rect">
            <a:avLst/>
          </a:prstGeom>
        </p:spPr>
        <p:txBody>
          <a:bodyPr wrap="none" lIns="0" tIns="0" rIns="0" bIns="0">
            <a:noAutofit/>
          </a:bodyPr>
          <a:lstStyle/>
          <a:p>
            <a:pPr indent="0"/>
            <a:r>
              <a:rPr lang="ru" sz="1000">
                <a:latin typeface="Times New Roman"/>
              </a:rPr>
              <a:t>(зал №5 в р.п. Чердаклы)</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999744"/>
            <a:ext cx="5471160" cy="4172712"/>
          </a:xfrm>
          <a:prstGeom prst="rect">
            <a:avLst/>
          </a:prstGeom>
        </p:spPr>
      </p:pic>
      <p:sp>
        <p:nvSpPr>
          <p:cNvPr id="3" name="Прямоугольник 2"/>
          <p:cNvSpPr/>
          <p:nvPr/>
        </p:nvSpPr>
        <p:spPr>
          <a:xfrm>
            <a:off x="1066800" y="734568"/>
            <a:ext cx="4834128" cy="155448"/>
          </a:xfrm>
          <a:prstGeom prst="rect">
            <a:avLst/>
          </a:prstGeom>
        </p:spPr>
        <p:txBody>
          <a:bodyPr wrap="none" lIns="0" tIns="0" rIns="0" bIns="0">
            <a:noAutofit/>
          </a:bodyPr>
          <a:lstStyle/>
          <a:p>
            <a:pPr indent="0"/>
            <a:r>
              <a:rPr lang="ru" sz="1050" b="1">
                <a:latin typeface="Times New Roman"/>
              </a:rPr>
              <a:t>Также у нас оформлен стенд - уголок истории Чердаклинского районного суда</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484376"/>
            <a:ext cx="5943600" cy="4459224"/>
          </a:xfrm>
          <a:prstGeom prst="rect">
            <a:avLst/>
          </a:prstGeom>
        </p:spPr>
      </p:pic>
      <p:pic>
        <p:nvPicPr>
          <p:cNvPr id="3" name="Рисунок 2"/>
          <p:cNvPicPr>
            <a:picLocks noChangeAspect="1"/>
          </p:cNvPicPr>
          <p:nvPr/>
        </p:nvPicPr>
        <p:blipFill>
          <a:blip r:embed="rId3"/>
          <a:stretch>
            <a:fillRect/>
          </a:stretch>
        </p:blipFill>
        <p:spPr>
          <a:xfrm>
            <a:off x="1133856" y="6699504"/>
            <a:ext cx="2538984" cy="3304032"/>
          </a:xfrm>
          <a:prstGeom prst="rect">
            <a:avLst/>
          </a:prstGeom>
        </p:spPr>
      </p:pic>
      <p:sp>
        <p:nvSpPr>
          <p:cNvPr id="4" name="Прямоугольник 3"/>
          <p:cNvSpPr/>
          <p:nvPr/>
        </p:nvSpPr>
        <p:spPr>
          <a:xfrm>
            <a:off x="1066800" y="728472"/>
            <a:ext cx="5974080" cy="618744"/>
          </a:xfrm>
          <a:prstGeom prst="rect">
            <a:avLst/>
          </a:prstGeom>
        </p:spPr>
        <p:txBody>
          <a:bodyPr lIns="0" tIns="0" rIns="0" bIns="0">
            <a:noAutofit/>
          </a:bodyPr>
          <a:lstStyle/>
          <a:p>
            <a:pPr indent="0" algn="just">
              <a:lnSpc>
                <a:spcPts val="1200"/>
              </a:lnSpc>
            </a:pPr>
            <a:r>
              <a:rPr lang="ru" sz="1000">
                <a:latin typeface="Times New Roman"/>
              </a:rPr>
              <a:t>Структура суда 60-х была двухсоставная: председатель суда и судья, также в штат суда входили два секретаря судебных заседаний и секретарь суда.</a:t>
            </a:r>
          </a:p>
          <a:p>
            <a:pPr indent="0" algn="just">
              <a:lnSpc>
                <a:spcPts val="1200"/>
              </a:lnSpc>
            </a:pPr>
            <a:r>
              <a:rPr lang="ru" sz="1000">
                <a:latin typeface="Times New Roman"/>
              </a:rPr>
              <a:t>В начале 90-х годов Чердаклинский суд переехал в здание на улице Советской, где и располагается до настоящего времени.</a:t>
            </a:r>
          </a:p>
        </p:txBody>
      </p:sp>
      <p:sp>
        <p:nvSpPr>
          <p:cNvPr id="5" name="Прямоугольник 4"/>
          <p:cNvSpPr/>
          <p:nvPr/>
        </p:nvSpPr>
        <p:spPr>
          <a:xfrm>
            <a:off x="1066800" y="6105144"/>
            <a:ext cx="5977128" cy="463296"/>
          </a:xfrm>
          <a:prstGeom prst="rect">
            <a:avLst/>
          </a:prstGeom>
        </p:spPr>
        <p:txBody>
          <a:bodyPr lIns="0" tIns="0" rIns="0" bIns="0">
            <a:noAutofit/>
          </a:bodyPr>
          <a:lstStyle/>
          <a:p>
            <a:pPr indent="0" algn="just">
              <a:lnSpc>
                <a:spcPts val="1200"/>
              </a:lnSpc>
              <a:spcAft>
                <a:spcPts val="11760"/>
              </a:spcAft>
            </a:pPr>
            <a:r>
              <a:rPr lang="ru" sz="1000">
                <a:latin typeface="Times New Roman"/>
              </a:rPr>
              <a:t>Чердаклинским районным судом руководили: Мошков Владимир Иванович, Глухов Валерий Васильевич, Сапрыкин Виталий Терентьевич, Воронкин Игорь Борисович, Сенько Светлана Васильевна, Ватрушкина Ольга Александровна.</a:t>
            </a:r>
          </a:p>
        </p:txBody>
      </p:sp>
      <p:sp>
        <p:nvSpPr>
          <p:cNvPr id="6" name="Прямоугольник 5"/>
          <p:cNvSpPr/>
          <p:nvPr/>
        </p:nvSpPr>
        <p:spPr>
          <a:xfrm>
            <a:off x="3788664" y="8735568"/>
            <a:ext cx="3246120" cy="448056"/>
          </a:xfrm>
          <a:prstGeom prst="rect">
            <a:avLst/>
          </a:prstGeom>
        </p:spPr>
        <p:txBody>
          <a:bodyPr lIns="0" tIns="0" rIns="0" bIns="0">
            <a:noAutofit/>
          </a:bodyPr>
          <a:lstStyle/>
          <a:p>
            <a:pPr indent="0" algn="just">
              <a:lnSpc>
                <a:spcPts val="1200"/>
              </a:lnSpc>
              <a:spcBef>
                <a:spcPts val="11760"/>
              </a:spcBef>
            </a:pPr>
            <a:r>
              <a:rPr lang="ru" sz="850">
                <a:latin typeface="Times New Roman"/>
              </a:rPr>
              <a:t>(Сапрыкин Виталий Терентьевич - период нахождения в должности председателя Чердаклинского районного суда с </a:t>
            </a:r>
            <a:r>
              <a:rPr lang="en-US" sz="850">
                <a:latin typeface="Times New Roman"/>
              </a:rPr>
              <a:t>1991¬1998</a:t>
            </a:r>
            <a:r>
              <a:rPr lang="ru" sz="850">
                <a:latin typeface="Times New Roman"/>
              </a:rPr>
              <a:t> гг).</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719328"/>
            <a:ext cx="5943600" cy="7921752"/>
          </a:xfrm>
          <a:prstGeom prst="rect">
            <a:avLst/>
          </a:prstGeom>
        </p:spPr>
      </p:pic>
      <p:sp>
        <p:nvSpPr>
          <p:cNvPr id="3" name="Прямоугольник 2"/>
          <p:cNvSpPr/>
          <p:nvPr/>
        </p:nvSpPr>
        <p:spPr>
          <a:xfrm>
            <a:off x="1063752" y="8799576"/>
            <a:ext cx="5974080" cy="292608"/>
          </a:xfrm>
          <a:prstGeom prst="rect">
            <a:avLst/>
          </a:prstGeom>
        </p:spPr>
        <p:txBody>
          <a:bodyPr lIns="0" tIns="0" rIns="0" bIns="0">
            <a:noAutofit/>
          </a:bodyPr>
          <a:lstStyle/>
          <a:p>
            <a:pPr indent="0" algn="just">
              <a:lnSpc>
                <a:spcPts val="1200"/>
              </a:lnSpc>
            </a:pPr>
            <a:r>
              <a:rPr lang="ru" sz="850">
                <a:latin typeface="Times New Roman"/>
              </a:rPr>
              <a:t>(Сенько Светлана Васильевна - период нахождения в должности председателя Чердаклинского районного суда с </a:t>
            </a:r>
            <a:r>
              <a:rPr lang="en-US" sz="850">
                <a:solidFill>
                  <a:srgbClr val="5B5A5C"/>
                </a:solidFill>
                <a:latin typeface="Times New Roman"/>
              </a:rPr>
              <a:t>2008¬2013</a:t>
            </a:r>
            <a:r>
              <a:rPr lang="ru" sz="850">
                <a:solidFill>
                  <a:srgbClr val="5B5A5C"/>
                </a:solidFill>
                <a:latin typeface="Times New Roman"/>
              </a:rPr>
              <a:t> гг</a:t>
            </a:r>
            <a:r>
              <a:rPr lang="ru" sz="850">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710184"/>
            <a:ext cx="5943600" cy="4465320"/>
          </a:xfrm>
          <a:prstGeom prst="rect">
            <a:avLst/>
          </a:prstGeom>
        </p:spPr>
      </p:pic>
      <p:pic>
        <p:nvPicPr>
          <p:cNvPr id="3" name="Рисунок 2"/>
          <p:cNvPicPr>
            <a:picLocks noChangeAspect="1"/>
          </p:cNvPicPr>
          <p:nvPr/>
        </p:nvPicPr>
        <p:blipFill>
          <a:blip r:embed="rId3"/>
          <a:stretch>
            <a:fillRect/>
          </a:stretch>
        </p:blipFill>
        <p:spPr>
          <a:xfrm>
            <a:off x="1078992" y="7022592"/>
            <a:ext cx="3285744" cy="2474976"/>
          </a:xfrm>
          <a:prstGeom prst="rect">
            <a:avLst/>
          </a:prstGeom>
        </p:spPr>
      </p:pic>
      <p:sp>
        <p:nvSpPr>
          <p:cNvPr id="4" name="Прямоугольник 3"/>
          <p:cNvSpPr/>
          <p:nvPr/>
        </p:nvSpPr>
        <p:spPr>
          <a:xfrm>
            <a:off x="1063752" y="5334000"/>
            <a:ext cx="5971032" cy="292608"/>
          </a:xfrm>
          <a:prstGeom prst="rect">
            <a:avLst/>
          </a:prstGeom>
        </p:spPr>
        <p:txBody>
          <a:bodyPr lIns="0" tIns="0" rIns="0" bIns="0">
            <a:noAutofit/>
          </a:bodyPr>
          <a:lstStyle/>
          <a:p>
            <a:pPr indent="0" algn="just">
              <a:lnSpc>
                <a:spcPts val="1200"/>
              </a:lnSpc>
            </a:pPr>
            <a:r>
              <a:rPr lang="ru" sz="850">
                <a:latin typeface="Times New Roman"/>
              </a:rPr>
              <a:t>(Ватрушкина Ольга Александровна - период нахождения в должности председателя Чердаклинского районного суда с 2013-2018 гг)</a:t>
            </a:r>
          </a:p>
        </p:txBody>
      </p:sp>
      <p:sp>
        <p:nvSpPr>
          <p:cNvPr id="5" name="Прямоугольник 4"/>
          <p:cNvSpPr/>
          <p:nvPr/>
        </p:nvSpPr>
        <p:spPr>
          <a:xfrm>
            <a:off x="1063752" y="6224016"/>
            <a:ext cx="5980176" cy="618744"/>
          </a:xfrm>
          <a:prstGeom prst="rect">
            <a:avLst/>
          </a:prstGeom>
        </p:spPr>
        <p:txBody>
          <a:bodyPr lIns="0" tIns="0" rIns="0" bIns="0">
            <a:noAutofit/>
          </a:bodyPr>
          <a:lstStyle/>
          <a:p>
            <a:pPr indent="0" algn="just">
              <a:lnSpc>
                <a:spcPts val="1200"/>
              </a:lnSpc>
              <a:spcAft>
                <a:spcPts val="13860"/>
              </a:spcAft>
            </a:pPr>
            <a:r>
              <a:rPr lang="ru" sz="1000">
                <a:latin typeface="Times New Roman"/>
              </a:rPr>
              <a:t>С 13.05.2009 года вопросы осуществления правосудия переданы в наши дни в юрисдикцию Чердаклинского районного суда Ульяновской области. Юрисдикция Чердаклинского районного суда распространяется на территории двух районов Чердаклинского и Старомайнского. Здания суда расположены в р.п. Чердаклы и р.п. Старая Майна.</a:t>
            </a:r>
          </a:p>
        </p:txBody>
      </p:sp>
      <p:sp>
        <p:nvSpPr>
          <p:cNvPr id="6" name="Прямоугольник 5"/>
          <p:cNvSpPr/>
          <p:nvPr/>
        </p:nvSpPr>
        <p:spPr>
          <a:xfrm>
            <a:off x="4401312" y="9406128"/>
            <a:ext cx="1658112" cy="140208"/>
          </a:xfrm>
          <a:prstGeom prst="rect">
            <a:avLst/>
          </a:prstGeom>
        </p:spPr>
        <p:txBody>
          <a:bodyPr wrap="none" lIns="0" tIns="0" rIns="0" bIns="0">
            <a:noAutofit/>
          </a:bodyPr>
          <a:lstStyle/>
          <a:p>
            <a:pPr indent="0" algn="just">
              <a:spcBef>
                <a:spcPts val="13860"/>
              </a:spcBef>
            </a:pPr>
            <a:r>
              <a:rPr lang="ru" sz="850">
                <a:latin typeface="Times New Roman"/>
              </a:rPr>
              <a:t>(Здание суда в р.п. Старая майна)</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8992" y="1487424"/>
            <a:ext cx="5974080" cy="4480560"/>
          </a:xfrm>
          <a:prstGeom prst="rect">
            <a:avLst/>
          </a:prstGeom>
        </p:spPr>
      </p:pic>
      <p:pic>
        <p:nvPicPr>
          <p:cNvPr id="3" name="Рисунок 2"/>
          <p:cNvPicPr>
            <a:picLocks noChangeAspect="1"/>
          </p:cNvPicPr>
          <p:nvPr/>
        </p:nvPicPr>
        <p:blipFill>
          <a:blip r:embed="rId3"/>
          <a:stretch>
            <a:fillRect/>
          </a:stretch>
        </p:blipFill>
        <p:spPr>
          <a:xfrm>
            <a:off x="1078992" y="6400800"/>
            <a:ext cx="4773168" cy="3374136"/>
          </a:xfrm>
          <a:prstGeom prst="rect">
            <a:avLst/>
          </a:prstGeom>
        </p:spPr>
      </p:pic>
      <p:sp>
        <p:nvSpPr>
          <p:cNvPr id="4" name="Прямоугольник 3"/>
          <p:cNvSpPr/>
          <p:nvPr/>
        </p:nvSpPr>
        <p:spPr>
          <a:xfrm>
            <a:off x="1082040" y="746760"/>
            <a:ext cx="5937504" cy="737616"/>
          </a:xfrm>
          <a:prstGeom prst="rect">
            <a:avLst/>
          </a:prstGeom>
        </p:spPr>
        <p:txBody>
          <a:bodyPr lIns="0" tIns="0" rIns="0" bIns="0">
            <a:noAutofit/>
          </a:bodyPr>
          <a:lstStyle/>
          <a:p>
            <a:pPr indent="0" algn="just">
              <a:lnSpc>
                <a:spcPts val="1200"/>
              </a:lnSpc>
            </a:pPr>
            <a:r>
              <a:rPr lang="ru" sz="1000">
                <a:latin typeface="Times New Roman"/>
              </a:rPr>
              <a:t>В период с 1991 г. по 2021 г. отправляли правосудие судьи Степаненко Нина Ивановна, Леонтьев Федор Андреевич, Ильязова Нурлобиян Хайрулловна, Бовкун Владимир Иванович, Василец Нина Николаевна, Замалтдинова Лейла Ислямовна, Тесаева (Абдулкадырова) Макка Ахмадиевна, Чашленков Сергей Александрович, Аристова Ирина Владимировна, Кузьмин Сергей Михайлович, Уланов Андрей Викторович, Дементьев Николай Николаевич</a:t>
            </a:r>
          </a:p>
        </p:txBody>
      </p:sp>
      <p:sp>
        <p:nvSpPr>
          <p:cNvPr id="5" name="Прямоугольник 4"/>
          <p:cNvSpPr/>
          <p:nvPr/>
        </p:nvSpPr>
        <p:spPr>
          <a:xfrm>
            <a:off x="1036320" y="5980176"/>
            <a:ext cx="3328416" cy="286512"/>
          </a:xfrm>
          <a:prstGeom prst="rect">
            <a:avLst/>
          </a:prstGeom>
        </p:spPr>
        <p:txBody>
          <a:bodyPr lIns="0" tIns="0" rIns="0" bIns="0">
            <a:noAutofit/>
          </a:bodyPr>
          <a:lstStyle/>
          <a:p>
            <a:pPr indent="0" algn="just">
              <a:lnSpc>
                <a:spcPts val="1152"/>
              </a:lnSpc>
            </a:pPr>
            <a:r>
              <a:rPr lang="ru" sz="1000">
                <a:latin typeface="Times New Roman"/>
              </a:rPr>
              <a:t>(Судья - Тесаева (Абдулкадырова) Макка Ахмадиевна, Чеченской Республики)</a:t>
            </a:r>
          </a:p>
        </p:txBody>
      </p:sp>
      <p:sp>
        <p:nvSpPr>
          <p:cNvPr id="6" name="Прямоугольник 5"/>
          <p:cNvSpPr/>
          <p:nvPr/>
        </p:nvSpPr>
        <p:spPr>
          <a:xfrm>
            <a:off x="4401312" y="5980176"/>
            <a:ext cx="2670048" cy="140208"/>
          </a:xfrm>
          <a:prstGeom prst="rect">
            <a:avLst/>
          </a:prstGeom>
        </p:spPr>
        <p:txBody>
          <a:bodyPr wrap="none" lIns="0" tIns="0" rIns="0" bIns="0">
            <a:noAutofit/>
          </a:bodyPr>
          <a:lstStyle/>
          <a:p>
            <a:pPr indent="0"/>
            <a:r>
              <a:rPr lang="ru" sz="1000">
                <a:latin typeface="Times New Roman"/>
              </a:rPr>
              <a:t>в настоящие время судья Верховного Суда</a:t>
            </a:r>
          </a:p>
        </p:txBody>
      </p:sp>
      <p:sp>
        <p:nvSpPr>
          <p:cNvPr id="7" name="Прямоугольник 6"/>
          <p:cNvSpPr/>
          <p:nvPr/>
        </p:nvSpPr>
        <p:spPr>
          <a:xfrm>
            <a:off x="1069848" y="9784080"/>
            <a:ext cx="2401824" cy="152400"/>
          </a:xfrm>
          <a:prstGeom prst="rect">
            <a:avLst/>
          </a:prstGeom>
        </p:spPr>
        <p:txBody>
          <a:bodyPr wrap="none" lIns="0" tIns="0" rIns="0" bIns="0">
            <a:noAutofit/>
          </a:bodyPr>
          <a:lstStyle/>
          <a:p>
            <a:pPr indent="0"/>
            <a:r>
              <a:rPr lang="ru" sz="1000">
                <a:latin typeface="Times New Roman"/>
              </a:rPr>
              <a:t>(Судья- Чашленков Сергей Александрович)</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944" y="865632"/>
            <a:ext cx="5949696" cy="4544568"/>
          </a:xfrm>
          <a:prstGeom prst="rect">
            <a:avLst/>
          </a:prstGeom>
        </p:spPr>
      </p:pic>
      <p:sp>
        <p:nvSpPr>
          <p:cNvPr id="3" name="Прямоугольник 2"/>
          <p:cNvSpPr/>
          <p:nvPr/>
        </p:nvSpPr>
        <p:spPr>
          <a:xfrm>
            <a:off x="1069848" y="5416296"/>
            <a:ext cx="4815840" cy="152400"/>
          </a:xfrm>
          <a:prstGeom prst="rect">
            <a:avLst/>
          </a:prstGeom>
        </p:spPr>
        <p:txBody>
          <a:bodyPr wrap="none" lIns="0" tIns="0" rIns="0" bIns="0">
            <a:noAutofit/>
          </a:bodyPr>
          <a:lstStyle/>
          <a:p>
            <a:pPr indent="0"/>
            <a:r>
              <a:rPr lang="ru" sz="1000">
                <a:latin typeface="Times New Roman"/>
              </a:rPr>
              <a:t>(Судья в отставке - Кузьмин Сергей Михайлович, стаж в должности судьи более 15 лет)</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944" y="716280"/>
            <a:ext cx="5949696" cy="4462272"/>
          </a:xfrm>
          <a:prstGeom prst="rect">
            <a:avLst/>
          </a:prstGeom>
        </p:spPr>
      </p:pic>
      <p:sp>
        <p:nvSpPr>
          <p:cNvPr id="3" name="Прямоугольник 2"/>
          <p:cNvSpPr/>
          <p:nvPr/>
        </p:nvSpPr>
        <p:spPr>
          <a:xfrm>
            <a:off x="1069848" y="5187696"/>
            <a:ext cx="4791456" cy="152400"/>
          </a:xfrm>
          <a:prstGeom prst="rect">
            <a:avLst/>
          </a:prstGeom>
        </p:spPr>
        <p:txBody>
          <a:bodyPr wrap="none" lIns="0" tIns="0" rIns="0" bIns="0">
            <a:noAutofit/>
          </a:bodyPr>
          <a:lstStyle/>
          <a:p>
            <a:pPr indent="0"/>
            <a:r>
              <a:rPr lang="ru" sz="1000">
                <a:latin typeface="Times New Roman"/>
              </a:rPr>
              <a:t>(Судья в отставке - Уланов Андрей Викторович, стаж в должности судьи более 20 лет)</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944" y="716280"/>
            <a:ext cx="5949696" cy="5416296"/>
          </a:xfrm>
          <a:prstGeom prst="rect">
            <a:avLst/>
          </a:prstGeom>
        </p:spPr>
      </p:pic>
      <p:sp>
        <p:nvSpPr>
          <p:cNvPr id="3" name="Прямоугольник 2"/>
          <p:cNvSpPr/>
          <p:nvPr/>
        </p:nvSpPr>
        <p:spPr>
          <a:xfrm>
            <a:off x="1069848" y="6138672"/>
            <a:ext cx="4995672" cy="152400"/>
          </a:xfrm>
          <a:prstGeom prst="rect">
            <a:avLst/>
          </a:prstGeom>
        </p:spPr>
        <p:txBody>
          <a:bodyPr wrap="none" lIns="0" tIns="0" rIns="0" bIns="0">
            <a:noAutofit/>
          </a:bodyPr>
          <a:lstStyle/>
          <a:p>
            <a:pPr indent="0"/>
            <a:r>
              <a:rPr lang="ru" sz="1000">
                <a:latin typeface="Times New Roman"/>
              </a:rPr>
              <a:t>(Судья в отставке - Дементьев Николай Николаевич, стаж в должности судьи более 15 лет)</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Произвольный</PresentationFormat>
  <Paragraphs>88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Pomoshnik</dc:creator>
  <cp:keywords/>
  <cp:lastModifiedBy>Информатизатор</cp:lastModifiedBy>
  <cp:revision>1</cp:revision>
  <dcterms:modified xsi:type="dcterms:W3CDTF">2025-01-31T07:28:23Z</dcterms:modified>
</cp:coreProperties>
</file>