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4"/>
  </p:sldMasterIdLst>
  <p:notesMasterIdLst>
    <p:notesMasterId r:id="rId25"/>
  </p:notesMasterIdLst>
  <p:handoutMasterIdLst>
    <p:handoutMasterId r:id="rId26"/>
  </p:handoutMasterIdLst>
  <p:sldIdLst>
    <p:sldId id="300" r:id="rId5"/>
    <p:sldId id="296" r:id="rId6"/>
    <p:sldId id="439" r:id="rId7"/>
    <p:sldId id="440" r:id="rId8"/>
    <p:sldId id="301" r:id="rId9"/>
    <p:sldId id="310" r:id="rId10"/>
    <p:sldId id="311" r:id="rId11"/>
    <p:sldId id="313" r:id="rId12"/>
    <p:sldId id="302" r:id="rId13"/>
    <p:sldId id="315" r:id="rId14"/>
    <p:sldId id="299" r:id="rId15"/>
    <p:sldId id="317" r:id="rId16"/>
    <p:sldId id="319" r:id="rId17"/>
    <p:sldId id="318" r:id="rId18"/>
    <p:sldId id="321" r:id="rId19"/>
    <p:sldId id="320" r:id="rId20"/>
    <p:sldId id="438" r:id="rId21"/>
    <p:sldId id="305" r:id="rId22"/>
    <p:sldId id="323" r:id="rId23"/>
    <p:sldId id="306" r:id="rId24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294" autoAdjust="0"/>
    <p:restoredTop sz="99173" autoAdjust="0"/>
  </p:normalViewPr>
  <p:slideViewPr>
    <p:cSldViewPr>
      <p:cViewPr>
        <p:scale>
          <a:sx n="100" d="100"/>
          <a:sy n="100" d="100"/>
        </p:scale>
        <p:origin x="-744" y="-35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48" y="16207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97" d="100"/>
          <a:sy n="97" d="100"/>
        </p:scale>
        <p:origin x="3618" y="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078759C3-BEE0-4726-A11F-41F009C224A0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01114579-D02A-4B51-B5DF-8EC449F77AC7}" type="slidenum">
              <a:rPr lang="ru-RU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72A1C089-0469-40B2-98A4-ADDE28918AAE}" type="datetime1">
              <a:rPr lang="ru-RU" smtClean="0"/>
              <a:t>07.09.2026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6074690-7256-4BB9-AC0F-97AEAE8CDEC2}" type="slidenum">
              <a:rPr lang="ru-RU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863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45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863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450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45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28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0849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037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05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08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45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367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965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6074690-7256-4BB9-AC0F-97AEAE8CDEC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44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EBF2AB60-3F8C-B205-0E32-B5E61218EA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6080697 w 12188825"/>
              <a:gd name="connsiteY1" fmla="*/ 0 h 6858000"/>
              <a:gd name="connsiteX2" fmla="*/ 6080697 w 12188825"/>
              <a:gd name="connsiteY2" fmla="*/ 2898648 h 6858000"/>
              <a:gd name="connsiteX3" fmla="*/ 6108129 w 12188825"/>
              <a:gd name="connsiteY3" fmla="*/ 2898648 h 6858000"/>
              <a:gd name="connsiteX4" fmla="*/ 6108129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6080697" y="0"/>
                </a:lnTo>
                <a:lnTo>
                  <a:pt x="6080697" y="2898648"/>
                </a:lnTo>
                <a:lnTo>
                  <a:pt x="6108129" y="2898648"/>
                </a:lnTo>
                <a:lnTo>
                  <a:pt x="6108129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15988" y="2743200"/>
            <a:ext cx="11356848" cy="1627632"/>
          </a:xfrm>
        </p:spPr>
        <p:txBody>
          <a:bodyPr rtlCol="0" anchor="b">
            <a:noAutofit/>
          </a:bodyPr>
          <a:lstStyle>
            <a:lvl1pPr algn="ctr">
              <a:lnSpc>
                <a:spcPct val="90000"/>
              </a:lnSpc>
              <a:defRPr lang="ru-RU" sz="66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0680" y="4901184"/>
            <a:ext cx="9427464" cy="987552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2E24B88-F571-25BB-4513-3A17217DC2E5}"/>
              </a:ext>
            </a:extLst>
          </p:cNvPr>
          <p:cNvSpPr/>
          <p:nvPr userDrawn="1"/>
        </p:nvSpPr>
        <p:spPr>
          <a:xfrm rot="5400000">
            <a:off x="4645088" y="1435608"/>
            <a:ext cx="2898648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9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17409" y="0"/>
            <a:ext cx="4471416" cy="6858000"/>
          </a:xfrm>
          <a:solidFill>
            <a:schemeClr val="accent1"/>
          </a:solidFill>
        </p:spPr>
        <p:txBody>
          <a:bodyPr rtlCol="0" anchor="t">
            <a:noAutofit/>
          </a:bodyPr>
          <a:lstStyle>
            <a:lvl1pPr marL="0" indent="0" algn="ctr">
              <a:buNone/>
              <a:defRPr lang="ru-RU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3172968"/>
            <a:ext cx="5102352" cy="2029968"/>
          </a:xfrm>
        </p:spPr>
        <p:txBody>
          <a:bodyPr rtlCol="0">
            <a:noAutofit/>
          </a:bodyPr>
          <a:lstStyle>
            <a:lvl1pPr>
              <a:defRPr lang="ru-RU" sz="1600"/>
            </a:lvl1pPr>
            <a:lvl2pPr>
              <a:defRPr lang="ru-RU" sz="1600"/>
            </a:lvl2pPr>
            <a:lvl3pPr>
              <a:defRPr lang="ru-RU" sz="1600"/>
            </a:lvl3pPr>
            <a:lvl4pPr>
              <a:defRPr lang="ru-RU" sz="1600"/>
            </a:lvl4pPr>
            <a:lvl5pPr>
              <a:defRPr lang="ru-RU" sz="16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20058072-A976-BB1B-E73B-039CA4102FD7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2667000"/>
            <a:ext cx="7722689" cy="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8">
            <a:extLst>
              <a:ext uri="{FF2B5EF4-FFF2-40B4-BE49-F238E27FC236}">
                <a16:creationId xmlns="" xmlns:a16="http://schemas.microsoft.com/office/drawing/2014/main" id="{A65D0A25-C9DB-7306-466C-DFD2401F85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3255264" cy="2688336"/>
          </a:xfrm>
        </p:spPr>
        <p:txBody>
          <a:bodyPr lIns="91440" tIns="0" rtlCol="0">
            <a:noAutofit/>
          </a:bodyPr>
          <a:lstStyle>
            <a:lvl1pPr marL="0" indent="0">
              <a:buNone/>
              <a:defRPr lang="ru-RU" sz="24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0" indent="0">
              <a:spcBef>
                <a:spcPts val="1800"/>
              </a:spcBef>
              <a:buNone/>
              <a:defRPr lang="ru-RU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lang="ru-RU" sz="1600"/>
            </a:lvl3pPr>
            <a:lvl4pPr>
              <a:defRPr lang="ru-RU" sz="1600"/>
            </a:lvl4pPr>
            <a:lvl5pPr>
              <a:defRPr lang="ru-RU" sz="16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239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="" xmlns:a16="http://schemas.microsoft.com/office/drawing/2014/main" id="{3DE998D3-1DC1-ED0C-84CE-D3710A6A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88825" cy="6858000"/>
          </a:xfrm>
          <a:custGeom>
            <a:avLst/>
            <a:gdLst>
              <a:gd name="connsiteX0" fmla="*/ 0 w 12188825"/>
              <a:gd name="connsiteY0" fmla="*/ 0 h 6858000"/>
              <a:gd name="connsiteX1" fmla="*/ 4341813 w 12188825"/>
              <a:gd name="connsiteY1" fmla="*/ 0 h 6858000"/>
              <a:gd name="connsiteX2" fmla="*/ 4341813 w 12188825"/>
              <a:gd name="connsiteY2" fmla="*/ 4745736 h 6858000"/>
              <a:gd name="connsiteX3" fmla="*/ 4369245 w 12188825"/>
              <a:gd name="connsiteY3" fmla="*/ 4745736 h 6858000"/>
              <a:gd name="connsiteX4" fmla="*/ 4369245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0" y="0"/>
                </a:moveTo>
                <a:lnTo>
                  <a:pt x="4341813" y="0"/>
                </a:lnTo>
                <a:lnTo>
                  <a:pt x="4341813" y="4745736"/>
                </a:lnTo>
                <a:lnTo>
                  <a:pt x="4369245" y="4745736"/>
                </a:lnTo>
                <a:lnTo>
                  <a:pt x="4369245" y="0"/>
                </a:ln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640080"/>
            <a:ext cx="3200400" cy="2084832"/>
          </a:xfrm>
        </p:spPr>
        <p:txBody>
          <a:bodyPr rtlCol="0" anchor="t">
            <a:noAutofit/>
          </a:bodyPr>
          <a:lstStyle>
            <a:lvl1pPr algn="l">
              <a:lnSpc>
                <a:spcPct val="90000"/>
              </a:lnSpc>
              <a:defRPr lang="ru-RU"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5CAA1D0-9CC9-4F01-19B8-029FF0FF1254}"/>
              </a:ext>
            </a:extLst>
          </p:cNvPr>
          <p:cNvSpPr/>
          <p:nvPr userDrawn="1"/>
        </p:nvSpPr>
        <p:spPr>
          <a:xfrm rot="5400000">
            <a:off x="1982661" y="2359152"/>
            <a:ext cx="4745736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9" name="Текст 2">
            <a:extLst>
              <a:ext uri="{FF2B5EF4-FFF2-40B4-BE49-F238E27FC236}">
                <a16:creationId xmlns="" xmlns:a16="http://schemas.microsoft.com/office/drawing/2014/main" id="{35D20188-2858-4017-16C7-8D8B2EB783A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873753" y="850260"/>
            <a:ext cx="2276856" cy="711200"/>
          </a:xfrm>
        </p:spPr>
        <p:txBody>
          <a:bodyPr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ru-RU"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endParaRPr lang="ru-RU" dirty="0"/>
          </a:p>
        </p:txBody>
      </p:sp>
      <p:sp>
        <p:nvSpPr>
          <p:cNvPr id="10" name="Объект 3">
            <a:extLst>
              <a:ext uri="{FF2B5EF4-FFF2-40B4-BE49-F238E27FC236}">
                <a16:creationId xmlns="" xmlns:a16="http://schemas.microsoft.com/office/drawing/2014/main" id="{3351FF95-77DF-46F6-7673-71454E42D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3753" y="1380612"/>
            <a:ext cx="2276856" cy="131673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lang="ru-RU" sz="1800"/>
            </a:lvl2pPr>
            <a:lvl3pPr>
              <a:lnSpc>
                <a:spcPct val="100000"/>
              </a:lnSpc>
              <a:spcBef>
                <a:spcPts val="400"/>
              </a:spcBef>
              <a:defRPr lang="ru-RU" sz="1600"/>
            </a:lvl3pPr>
            <a:lvl4pPr>
              <a:lnSpc>
                <a:spcPct val="100000"/>
              </a:lnSpc>
              <a:spcBef>
                <a:spcPts val="400"/>
              </a:spcBef>
              <a:defRPr lang="ru-RU" sz="1400"/>
            </a:lvl4pPr>
            <a:lvl5pPr>
              <a:lnSpc>
                <a:spcPct val="100000"/>
              </a:lnSpc>
              <a:spcBef>
                <a:spcPts val="400"/>
              </a:spcBef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="" xmlns:a16="http://schemas.microsoft.com/office/drawing/2014/main" id="{D585749F-5840-3B72-40A1-A68404430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3753" y="2807076"/>
            <a:ext cx="2276856" cy="711200"/>
          </a:xfrm>
        </p:spPr>
        <p:txBody>
          <a:bodyPr rtlCol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ru-RU" sz="2400" b="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endParaRPr lang="ru-RU" dirty="0"/>
          </a:p>
        </p:txBody>
      </p:sp>
      <p:sp>
        <p:nvSpPr>
          <p:cNvPr id="12" name="Объект 5">
            <a:extLst>
              <a:ext uri="{FF2B5EF4-FFF2-40B4-BE49-F238E27FC236}">
                <a16:creationId xmlns="" xmlns:a16="http://schemas.microsoft.com/office/drawing/2014/main" id="{AA075B67-81C5-7714-2DF6-B942F80605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73753" y="3291708"/>
            <a:ext cx="2276856" cy="1316736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6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400"/>
              </a:spcBef>
              <a:defRPr lang="ru-RU" sz="1800"/>
            </a:lvl2pPr>
            <a:lvl3pPr>
              <a:lnSpc>
                <a:spcPct val="100000"/>
              </a:lnSpc>
              <a:spcBef>
                <a:spcPts val="400"/>
              </a:spcBef>
              <a:defRPr lang="ru-RU" sz="1600"/>
            </a:lvl3pPr>
            <a:lvl4pPr>
              <a:lnSpc>
                <a:spcPct val="100000"/>
              </a:lnSpc>
              <a:spcBef>
                <a:spcPts val="400"/>
              </a:spcBef>
              <a:defRPr lang="ru-RU" sz="1400"/>
            </a:lvl4pPr>
            <a:lvl5pPr>
              <a:lnSpc>
                <a:spcPct val="100000"/>
              </a:lnSpc>
              <a:spcBef>
                <a:spcPts val="400"/>
              </a:spcBef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1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ЩЕЛКНИТЕ, ЧТОБЫ ИЗМЕНИТЬ СТИЛЬ ОБРАЗЦА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b">
            <a:noAutofit/>
          </a:bodyPr>
          <a:lstStyle>
            <a:lvl1pPr algn="l">
              <a:defRPr lang="ru-RU" sz="4400" b="0"/>
            </a:lvl1pPr>
          </a:lstStyle>
          <a:p>
            <a:pPr rtl="0"/>
            <a:r>
              <a:rPr lang="ru-RU" dirty="0"/>
              <a:t>ЩЕЛКНИТЕ, ЧТОБЫ ИЗМЕНИТЬ СТИЛЬ ЗАГОЛОВКА НА ОБРАЗЦЕ СЛАЙДА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>
              <a:defRPr lang="ru-RU" sz="2400"/>
            </a:lvl1pPr>
            <a:lvl2pPr>
              <a:defRPr lang="ru-RU" sz="2000"/>
            </a:lvl2pPr>
            <a:lvl3pPr>
              <a:defRPr lang="ru-RU" sz="1800"/>
            </a:lvl3pPr>
            <a:lvl4pPr>
              <a:defRPr lang="ru-RU" sz="1600"/>
            </a:lvl4pPr>
            <a:lvl5pPr>
              <a:defRPr lang="ru-RU" sz="1600"/>
            </a:lvl5pPr>
            <a:lvl6pPr>
              <a:defRPr lang="ru-RU" sz="1600"/>
            </a:lvl6pPr>
            <a:lvl7pPr>
              <a:defRPr lang="ru-RU" sz="1600"/>
            </a:lvl7pPr>
            <a:lvl8pPr>
              <a:defRPr lang="ru-RU" sz="1600" baseline="0"/>
            </a:lvl8pPr>
            <a:lvl9pPr>
              <a:defRPr lang="ru-RU" sz="1600" baseline="0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>
              <a:spcBef>
                <a:spcPts val="1600"/>
              </a:spcBef>
              <a:buNone/>
              <a:defRPr lang="ru-RU" sz="2000"/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rtlCol="0" anchor="b">
            <a:noAutofit/>
          </a:bodyPr>
          <a:lstStyle>
            <a:lvl1pPr algn="l">
              <a:defRPr lang="ru-RU" sz="4400" b="0">
                <a:latin typeface="Book Antiqua" panose="02040602050305030304" pitchFamily="18" charset="0"/>
              </a:defRPr>
            </a:lvl1pPr>
          </a:lstStyle>
          <a:p>
            <a:pPr rtl="0"/>
            <a:r>
              <a:rPr lang="ru-RU" dirty="0"/>
              <a:t>ЩЕЛКНИТЕ, ЧТОБЫ ИЗМЕНИТЬ СТИЛЬ ЗАГОЛОВКА НА ОБРАЗЦЕ СЛАЙДА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lang="ru-RU" sz="24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>
              <a:spcBef>
                <a:spcPts val="1600"/>
              </a:spcBef>
              <a:buNone/>
              <a:defRPr lang="ru-RU" sz="24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АНТИЧНАЯ ЛИТЕРАТУРА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18577" y="0"/>
            <a:ext cx="4270248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22AF402F-F8C6-E5B1-65C7-DFC0D8ED0878}"/>
              </a:ext>
            </a:extLst>
          </p:cNvPr>
          <p:cNvCxnSpPr>
            <a:cxnSpLocks/>
          </p:cNvCxnSpPr>
          <p:nvPr userDrawn="1"/>
        </p:nvCxnSpPr>
        <p:spPr>
          <a:xfrm>
            <a:off x="1522413" y="2743200"/>
            <a:ext cx="0" cy="4114800"/>
          </a:xfrm>
          <a:prstGeom prst="lin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0" y="2743200"/>
            <a:ext cx="5102352" cy="2157984"/>
          </a:xfrm>
        </p:spPr>
        <p:txBody>
          <a:bodyPr rtlCol="0">
            <a:normAutofit/>
          </a:bodyPr>
          <a:lstStyle>
            <a:lvl1pPr>
              <a:defRPr lang="ru-RU" sz="1600"/>
            </a:lvl1pPr>
            <a:lvl2pPr>
              <a:defRPr lang="ru-RU" sz="1600"/>
            </a:lvl2pPr>
            <a:lvl3pPr>
              <a:defRPr lang="ru-RU" sz="1600"/>
            </a:lvl3pPr>
            <a:lvl4pPr>
              <a:defRPr lang="ru-RU" sz="1600"/>
            </a:lvl4pPr>
            <a:lvl5pPr>
              <a:defRPr lang="ru-RU" sz="16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5391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 lang="ru-RU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220660" y="2386584"/>
            <a:ext cx="9747504" cy="4014216"/>
          </a:xfrm>
        </p:spPr>
        <p:txBody>
          <a:bodyPr rtlCol="0">
            <a:normAutofit/>
          </a:bodyPr>
          <a:lstStyle>
            <a:lvl1pPr>
              <a:defRPr lang="ru-RU" sz="1600"/>
            </a:lvl1pPr>
            <a:lvl2pPr>
              <a:defRPr lang="ru-RU" sz="1600"/>
            </a:lvl2pPr>
            <a:lvl3pPr>
              <a:defRPr lang="ru-RU" sz="1600"/>
            </a:lvl3pPr>
            <a:lvl4pPr>
              <a:defRPr lang="ru-RU" sz="1600"/>
            </a:lvl4pPr>
            <a:lvl5pPr>
              <a:defRPr lang="ru-RU" sz="16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E196DA-ED88-0EDC-A28F-7426416C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660" y="640080"/>
            <a:ext cx="9747504" cy="1625600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3046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два объекта и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55848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78808" y="2862072"/>
            <a:ext cx="7397496" cy="1572768"/>
          </a:xfrm>
        </p:spPr>
        <p:txBody>
          <a:bodyPr rtlCol="0">
            <a:normAutofit/>
          </a:bodyPr>
          <a:lstStyle>
            <a:lvl1pPr>
              <a:defRPr lang="ru-RU" sz="1600"/>
            </a:lvl1pPr>
            <a:lvl2pPr>
              <a:defRPr lang="ru-RU" sz="1600"/>
            </a:lvl2pPr>
            <a:lvl3pPr>
              <a:defRPr lang="ru-RU" sz="1600"/>
            </a:lvl3pPr>
            <a:lvl4pPr>
              <a:defRPr lang="ru-RU" sz="1600"/>
            </a:lvl4pPr>
            <a:lvl5pPr>
              <a:defRPr lang="ru-RU" sz="16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640080"/>
            <a:ext cx="7397496" cy="1773936"/>
          </a:xfrm>
        </p:spPr>
        <p:txBody>
          <a:bodyPr rtlCol="0" anchor="t" anchorCtr="0"/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2" name="Объект 8">
            <a:extLst>
              <a:ext uri="{FF2B5EF4-FFF2-40B4-BE49-F238E27FC236}">
                <a16:creationId xmlns="" xmlns:a16="http://schemas.microsoft.com/office/drawing/2014/main" id="{D5E17843-7672-6C71-1608-D794830CE89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60520" y="4846320"/>
            <a:ext cx="7397496" cy="1170432"/>
          </a:xfrm>
        </p:spPr>
        <p:txBody>
          <a:bodyPr rtlCol="0">
            <a:noAutofit/>
          </a:bodyPr>
          <a:lstStyle>
            <a:lvl1pPr>
              <a:spcBef>
                <a:spcPts val="1200"/>
              </a:spcBef>
              <a:defRPr lang="ru-RU" sz="1200"/>
            </a:lvl1pPr>
            <a:lvl2pPr>
              <a:spcBef>
                <a:spcPts val="1200"/>
              </a:spcBef>
              <a:defRPr lang="ru-RU" sz="1200"/>
            </a:lvl2pPr>
            <a:lvl3pPr>
              <a:spcBef>
                <a:spcPts val="1200"/>
              </a:spcBef>
              <a:defRPr lang="ru-RU" sz="1200"/>
            </a:lvl3pPr>
            <a:lvl4pPr>
              <a:spcBef>
                <a:spcPts val="1200"/>
              </a:spcBef>
              <a:defRPr lang="ru-RU" sz="1200"/>
            </a:lvl4pPr>
            <a:lvl5pPr>
              <a:spcBef>
                <a:spcPts val="1200"/>
              </a:spcBef>
              <a:defRPr lang="ru-RU" sz="1200"/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7717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два объекта и рисунок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15400" y="0"/>
            <a:ext cx="2587752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7DF5DDB4-0253-D5F5-A233-DC6A9A7872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0080" y="2679192"/>
            <a:ext cx="7242048" cy="1170432"/>
          </a:xfrm>
        </p:spPr>
        <p:txBody>
          <a:bodyPr rtlCol="0">
            <a:noAutofit/>
          </a:bodyPr>
          <a:lstStyle>
            <a:lvl1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spcBef>
                <a:spcPts val="1200"/>
              </a:spcBef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58000" cy="1700784"/>
          </a:xfrm>
        </p:spPr>
        <p:txBody>
          <a:bodyPr rtlCol="0"/>
          <a:lstStyle>
            <a:lvl1pPr>
              <a:defRPr lang="ru-RU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2" name="Объект 8">
            <a:extLst>
              <a:ext uri="{FF2B5EF4-FFF2-40B4-BE49-F238E27FC236}">
                <a16:creationId xmlns="" xmlns:a16="http://schemas.microsoft.com/office/drawing/2014/main" id="{7856CD97-B46D-FEB2-B35C-2890C62DB5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4059936"/>
            <a:ext cx="7242048" cy="2130552"/>
          </a:xfrm>
        </p:spPr>
        <p:txBody>
          <a:bodyPr rtlCol="0">
            <a:normAutofit/>
          </a:bodyPr>
          <a:lstStyle>
            <a:lvl1pPr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buClr>
                <a:schemeClr val="accent2">
                  <a:lumMod val="20000"/>
                  <a:lumOff val="80000"/>
                </a:schemeClr>
              </a:buClr>
              <a:defRPr lang="ru-RU" sz="12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05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4">
            <a:extLst>
              <a:ext uri="{FF2B5EF4-FFF2-40B4-BE49-F238E27FC236}">
                <a16:creationId xmlns="" xmlns:a16="http://schemas.microsoft.com/office/drawing/2014/main" id="{8157CF4D-A5B0-F63D-3033-42520894BF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88825" cy="6858000"/>
          </a:xfrm>
          <a:custGeom>
            <a:avLst/>
            <a:gdLst>
              <a:gd name="connsiteX0" fmla="*/ 4759389 w 12188825"/>
              <a:gd name="connsiteY0" fmla="*/ 4787265 h 6858000"/>
              <a:gd name="connsiteX1" fmla="*/ 4759389 w 12188825"/>
              <a:gd name="connsiteY1" fmla="*/ 4814697 h 6858000"/>
              <a:gd name="connsiteX2" fmla="*/ 7429437 w 12188825"/>
              <a:gd name="connsiteY2" fmla="*/ 4814697 h 6858000"/>
              <a:gd name="connsiteX3" fmla="*/ 7429437 w 12188825"/>
              <a:gd name="connsiteY3" fmla="*/ 4787265 h 6858000"/>
              <a:gd name="connsiteX4" fmla="*/ 0 w 12188825"/>
              <a:gd name="connsiteY4" fmla="*/ 0 h 6858000"/>
              <a:gd name="connsiteX5" fmla="*/ 12188825 w 12188825"/>
              <a:gd name="connsiteY5" fmla="*/ 0 h 6858000"/>
              <a:gd name="connsiteX6" fmla="*/ 12188825 w 12188825"/>
              <a:gd name="connsiteY6" fmla="*/ 6858000 h 6858000"/>
              <a:gd name="connsiteX7" fmla="*/ 0 w 1218882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825" h="6858000">
                <a:moveTo>
                  <a:pt x="4759389" y="4787265"/>
                </a:moveTo>
                <a:lnTo>
                  <a:pt x="4759389" y="4814697"/>
                </a:lnTo>
                <a:lnTo>
                  <a:pt x="7429437" y="4814697"/>
                </a:lnTo>
                <a:lnTo>
                  <a:pt x="7429437" y="4787265"/>
                </a:lnTo>
                <a:close/>
                <a:moveTo>
                  <a:pt x="0" y="0"/>
                </a:moveTo>
                <a:lnTo>
                  <a:pt x="12188825" y="0"/>
                </a:lnTo>
                <a:lnTo>
                  <a:pt x="121888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15988" y="3657600"/>
            <a:ext cx="11356848" cy="941832"/>
          </a:xfrm>
        </p:spPr>
        <p:txBody>
          <a:bodyPr rtlCol="0" anchor="t">
            <a:normAutofit/>
          </a:bodyPr>
          <a:lstStyle>
            <a:lvl1pPr algn="ctr">
              <a:lnSpc>
                <a:spcPct val="90000"/>
              </a:lnSpc>
              <a:defRPr lang="ru-RU" sz="4800" b="0" cap="none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dirty="0"/>
              <a:t>ЩЕЛКНИТЕ, ЧТОБЫ ИЗМЕНИТЬ 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0680" y="5129784"/>
            <a:ext cx="9427464" cy="987552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DDC6E071-6E0A-A6A5-AC43-072450B96555}"/>
              </a:ext>
            </a:extLst>
          </p:cNvPr>
          <p:cNvSpPr/>
          <p:nvPr userDrawn="1"/>
        </p:nvSpPr>
        <p:spPr>
          <a:xfrm>
            <a:off x="4759388" y="4787265"/>
            <a:ext cx="2670048" cy="274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6CCC78F-07A7-7F5C-E67F-2CFC846E0DE1}"/>
              </a:ext>
            </a:extLst>
          </p:cNvPr>
          <p:cNvSpPr/>
          <p:nvPr userDrawn="1"/>
        </p:nvSpPr>
        <p:spPr>
          <a:xfrm>
            <a:off x="3813048" y="612648"/>
            <a:ext cx="7635240" cy="548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7" name="Рисунок 16">
            <a:extLst>
              <a:ext uri="{FF2B5EF4-FFF2-40B4-BE49-F238E27FC236}">
                <a16:creationId xmlns="" xmlns:a16="http://schemas.microsoft.com/office/drawing/2014/main" id="{5D7FFB3F-B685-7C31-5080-632B0441EA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906256" cy="6858000"/>
          </a:xfrm>
          <a:custGeom>
            <a:avLst/>
            <a:gdLst>
              <a:gd name="connsiteX0" fmla="*/ 0 w 8906256"/>
              <a:gd name="connsiteY0" fmla="*/ 0 h 6858000"/>
              <a:gd name="connsiteX1" fmla="*/ 8906256 w 8906256"/>
              <a:gd name="connsiteY1" fmla="*/ 0 h 6858000"/>
              <a:gd name="connsiteX2" fmla="*/ 8906256 w 8906256"/>
              <a:gd name="connsiteY2" fmla="*/ 612648 h 6858000"/>
              <a:gd name="connsiteX3" fmla="*/ 4945285 w 8906256"/>
              <a:gd name="connsiteY3" fmla="*/ 612648 h 6858000"/>
              <a:gd name="connsiteX4" fmla="*/ 3813048 w 8906256"/>
              <a:gd name="connsiteY4" fmla="*/ 612648 h 6858000"/>
              <a:gd name="connsiteX5" fmla="*/ 3813048 w 8906256"/>
              <a:gd name="connsiteY5" fmla="*/ 6099048 h 6858000"/>
              <a:gd name="connsiteX6" fmla="*/ 4945285 w 8906256"/>
              <a:gd name="connsiteY6" fmla="*/ 6099048 h 6858000"/>
              <a:gd name="connsiteX7" fmla="*/ 8906256 w 8906256"/>
              <a:gd name="connsiteY7" fmla="*/ 6099048 h 6858000"/>
              <a:gd name="connsiteX8" fmla="*/ 8906256 w 8906256"/>
              <a:gd name="connsiteY8" fmla="*/ 6858000 h 6858000"/>
              <a:gd name="connsiteX9" fmla="*/ 0 w 8906256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6256" h="6858000">
                <a:moveTo>
                  <a:pt x="0" y="0"/>
                </a:moveTo>
                <a:lnTo>
                  <a:pt x="8906256" y="0"/>
                </a:lnTo>
                <a:lnTo>
                  <a:pt x="8906256" y="612648"/>
                </a:lnTo>
                <a:lnTo>
                  <a:pt x="4945285" y="612648"/>
                </a:lnTo>
                <a:lnTo>
                  <a:pt x="3813048" y="612648"/>
                </a:lnTo>
                <a:lnTo>
                  <a:pt x="3813048" y="6099048"/>
                </a:lnTo>
                <a:lnTo>
                  <a:pt x="4945285" y="6099048"/>
                </a:lnTo>
                <a:lnTo>
                  <a:pt x="8906256" y="6099048"/>
                </a:lnTo>
                <a:lnTo>
                  <a:pt x="890625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1F06E6E-67F1-F80F-CD69-3BF1E814A0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FF208DE-A7ED-9CAA-3D46-9581676E6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21A4DAAA-F386-CC30-C391-320517CB5974}"/>
              </a:ext>
            </a:extLst>
          </p:cNvPr>
          <p:cNvCxnSpPr>
            <a:cxnSpLocks/>
          </p:cNvCxnSpPr>
          <p:nvPr userDrawn="1"/>
        </p:nvCxnSpPr>
        <p:spPr>
          <a:xfrm>
            <a:off x="4570412" y="3886200"/>
            <a:ext cx="687185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E89B1E0A-D5BC-6920-B6F6-E799F22323B0}"/>
              </a:ext>
            </a:extLst>
          </p:cNvPr>
          <p:cNvCxnSpPr>
            <a:cxnSpLocks/>
          </p:cNvCxnSpPr>
          <p:nvPr userDrawn="1"/>
        </p:nvCxnSpPr>
        <p:spPr>
          <a:xfrm>
            <a:off x="11444684" y="3886200"/>
            <a:ext cx="744141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840" y="1389888"/>
            <a:ext cx="6327648" cy="2304288"/>
          </a:xfrm>
        </p:spPr>
        <p:txBody>
          <a:bodyPr rtlCol="0"/>
          <a:lstStyle>
            <a:lvl1pPr>
              <a:defRPr lang="ru-RU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13" name="Текст 2">
            <a:extLst>
              <a:ext uri="{FF2B5EF4-FFF2-40B4-BE49-F238E27FC236}">
                <a16:creationId xmlns="" xmlns:a16="http://schemas.microsoft.com/office/drawing/2014/main" id="{B4A24C6E-B46B-052B-14AF-08C705E5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30368" y="3813048"/>
            <a:ext cx="2112264" cy="711200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ru-RU" sz="1600" b="1" cap="all" baseline="0"/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14" name="Объект 3">
            <a:extLst>
              <a:ext uri="{FF2B5EF4-FFF2-40B4-BE49-F238E27FC236}">
                <a16:creationId xmlns="" xmlns:a16="http://schemas.microsoft.com/office/drawing/2014/main" id="{D803DA3C-F09E-61FF-139B-501447837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30368" y="4617720"/>
            <a:ext cx="1901952" cy="1316736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lang="ru-RU" sz="1600"/>
            </a:lvl1pPr>
            <a:lvl2pPr>
              <a:lnSpc>
                <a:spcPct val="100000"/>
              </a:lnSpc>
              <a:spcBef>
                <a:spcPts val="400"/>
              </a:spcBef>
              <a:defRPr lang="ru-RU" sz="1800"/>
            </a:lvl2pPr>
            <a:lvl3pPr>
              <a:lnSpc>
                <a:spcPct val="100000"/>
              </a:lnSpc>
              <a:spcBef>
                <a:spcPts val="400"/>
              </a:spcBef>
              <a:defRPr lang="ru-RU" sz="1600"/>
            </a:lvl3pPr>
            <a:lvl4pPr>
              <a:lnSpc>
                <a:spcPct val="100000"/>
              </a:lnSpc>
              <a:spcBef>
                <a:spcPts val="400"/>
              </a:spcBef>
              <a:defRPr lang="ru-RU" sz="1400"/>
            </a:lvl4pPr>
            <a:lvl5pPr>
              <a:lnSpc>
                <a:spcPct val="100000"/>
              </a:lnSpc>
              <a:spcBef>
                <a:spcPts val="400"/>
              </a:spcBef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="" xmlns:a16="http://schemas.microsoft.com/office/drawing/2014/main" id="{8D23143E-34D4-7916-690C-3BE380588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74152" y="3813048"/>
            <a:ext cx="1901952" cy="7112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ru-RU" sz="1600" b="1" cap="all" baseline="0"/>
            </a:lvl1pPr>
            <a:lvl2pPr marL="457200" indent="0">
              <a:buNone/>
              <a:defRPr lang="ru-RU" sz="20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sp>
        <p:nvSpPr>
          <p:cNvPr id="16" name="Объект 5">
            <a:extLst>
              <a:ext uri="{FF2B5EF4-FFF2-40B4-BE49-F238E27FC236}">
                <a16:creationId xmlns="" xmlns:a16="http://schemas.microsoft.com/office/drawing/2014/main" id="{6FEC2F71-3E9B-0E18-C638-41C2B0C8D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74152" y="4617720"/>
            <a:ext cx="1901952" cy="1316736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spcBef>
                <a:spcPts val="400"/>
              </a:spcBef>
              <a:defRPr lang="ru-RU" sz="1600"/>
            </a:lvl1pPr>
            <a:lvl2pPr>
              <a:lnSpc>
                <a:spcPct val="100000"/>
              </a:lnSpc>
              <a:spcBef>
                <a:spcPts val="400"/>
              </a:spcBef>
              <a:defRPr lang="ru-RU" sz="1800"/>
            </a:lvl2pPr>
            <a:lvl3pPr>
              <a:lnSpc>
                <a:spcPct val="100000"/>
              </a:lnSpc>
              <a:spcBef>
                <a:spcPts val="400"/>
              </a:spcBef>
              <a:defRPr lang="ru-RU" sz="1600"/>
            </a:lvl3pPr>
            <a:lvl4pPr>
              <a:lnSpc>
                <a:spcPct val="100000"/>
              </a:lnSpc>
              <a:spcBef>
                <a:spcPts val="400"/>
              </a:spcBef>
              <a:defRPr lang="ru-RU" sz="1400"/>
            </a:lvl4pPr>
            <a:lvl5pPr>
              <a:lnSpc>
                <a:spcPct val="100000"/>
              </a:lnSpc>
              <a:spcBef>
                <a:spcPts val="400"/>
              </a:spcBef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54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14400" y="1444752"/>
            <a:ext cx="10360152" cy="4416552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00000"/>
              </a:lnSpc>
              <a:defRPr lang="ru-RU" sz="4000" b="0" cap="none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43800" y="5495544"/>
            <a:ext cx="4494212" cy="484632"/>
          </a:xfrm>
        </p:spPr>
        <p:txBody>
          <a:bodyPr rtlCol="0" anchor="t">
            <a:noAutofit/>
          </a:bodyPr>
          <a:lstStyle>
            <a:lvl1pPr marL="0" indent="0" algn="l">
              <a:spcBef>
                <a:spcPts val="0"/>
              </a:spcBef>
              <a:buNone/>
              <a:defRPr lang="ru-RU" sz="2400" cap="all" baseline="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37B62AAD-BDB5-5645-A722-E6A8180BB714}"/>
              </a:ext>
            </a:extLst>
          </p:cNvPr>
          <p:cNvCxnSpPr>
            <a:cxnSpLocks/>
          </p:cNvCxnSpPr>
          <p:nvPr userDrawn="1"/>
        </p:nvCxnSpPr>
        <p:spPr>
          <a:xfrm>
            <a:off x="7618412" y="6172200"/>
            <a:ext cx="4570413" cy="0"/>
          </a:xfrm>
          <a:prstGeom prst="line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4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CD3C4F48-5124-C46E-5828-45F6F65E000F}"/>
              </a:ext>
            </a:extLst>
          </p:cNvPr>
          <p:cNvCxnSpPr>
            <a:cxnSpLocks/>
          </p:cNvCxnSpPr>
          <p:nvPr userDrawn="1"/>
        </p:nvCxnSpPr>
        <p:spPr>
          <a:xfrm>
            <a:off x="0" y="6400800"/>
            <a:ext cx="12188825" cy="0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038C32FC-332A-A13C-E59A-4E60A15CBF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0" y="0"/>
            <a:ext cx="2587752" cy="6858000"/>
          </a:xfr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04443289-DF01-FBD1-69E2-EFCCAF58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414016"/>
            <a:ext cx="7013448" cy="3374136"/>
          </a:xfrm>
        </p:spPr>
        <p:txBody>
          <a:bodyPr rtlCol="0"/>
          <a:lstStyle>
            <a:lvl1pPr>
              <a:defRPr lang="ru-RU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631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625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2362200"/>
            <a:ext cx="9751060" cy="370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 rot="5400000">
            <a:off x="11183112" y="5413248"/>
            <a:ext cx="1298448" cy="2194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ru-RU" sz="800" cap="all" baseline="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ru-RU" dirty="0"/>
              <a:t>АНТИЧНАЯ ЛИТЕРАТУРА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65572" y="6245352"/>
            <a:ext cx="548640" cy="457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lang="ru-RU" sz="300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pPr rtl="0"/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6" r:id="rId2"/>
    <p:sldLayoutId id="2147483767" r:id="rId3"/>
    <p:sldLayoutId id="2147483768" r:id="rId4"/>
    <p:sldLayoutId id="2147483769" r:id="rId5"/>
    <p:sldLayoutId id="2147483759" r:id="rId6"/>
    <p:sldLayoutId id="2147483770" r:id="rId7"/>
    <p:sldLayoutId id="2147483771" r:id="rId8"/>
    <p:sldLayoutId id="2147483772" r:id="rId9"/>
    <p:sldLayoutId id="2147483774" r:id="rId10"/>
    <p:sldLayoutId id="2147483775" r:id="rId11"/>
    <p:sldLayoutId id="2147483762" r:id="rId12"/>
    <p:sldLayoutId id="2147483763" r:id="rId13"/>
    <p:sldLayoutId id="2147483764" r:id="rId14"/>
    <p:sldLayoutId id="214748376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lang="ru-RU" sz="4800" kern="1200" cap="all" spc="100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ru-RU" sz="24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+mn-cs" panose="020B0302020104020203" pitchFamily="34" charset="-79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ru-RU" sz="20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+mn-cs" panose="020B0302020104020203" pitchFamily="34" charset="-79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ru-RU" sz="18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+mn-cs" panose="020B0302020104020203" pitchFamily="34" charset="-79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ru-RU"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+mn-cs" panose="020B0302020104020203" pitchFamily="34" charset="-79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>
            <a:lumMod val="50000"/>
          </a:schemeClr>
        </a:buClr>
        <a:buFont typeface="Arial" pitchFamily="34" charset="0"/>
        <a:buChar char="•"/>
        <a:defRPr lang="ru-RU" sz="1600" b="0" i="0" kern="1200">
          <a:solidFill>
            <a:schemeClr val="tx1">
              <a:lumMod val="50000"/>
            </a:schemeClr>
          </a:solidFill>
          <a:latin typeface="+mn-lt"/>
          <a:ea typeface="+mn-ea"/>
          <a:cs typeface="+mn-cs" panose="020B0302020104020203" pitchFamily="34" charset="-79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ru-RU" sz="1600" kern="1200" baseline="0">
          <a:solidFill>
            <a:schemeClr val="tx1"/>
          </a:solidFill>
          <a:latin typeface="+mn-cs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ru-RU" sz="1600" kern="1200" baseline="0">
          <a:solidFill>
            <a:schemeClr val="tx1"/>
          </a:solidFill>
          <a:latin typeface="+mn-cs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ru-RU" sz="1600" kern="1200" baseline="0">
          <a:solidFill>
            <a:schemeClr val="tx1"/>
          </a:solidFill>
          <a:latin typeface="+mn-cs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lang="ru-RU" sz="1600" kern="1200" baseline="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1kas.sudrf.ru/modules.php?name=info_court&amp;id=8" TargetMode="External"/><Relationship Id="rId5" Type="http://schemas.openxmlformats.org/officeDocument/2006/relationships/hyperlink" Target="https://1kas.sudrf.ru/modules.php?name=info_court&amp;id=7" TargetMode="External"/><Relationship Id="rId4" Type="http://schemas.openxmlformats.org/officeDocument/2006/relationships/hyperlink" Target="https://1kas.sudrf.ru/modules.php?name=info_court&amp;id=6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" Target="slide1.xml"/><Relationship Id="rId7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hyperlink" Target="https://vk.ru/1kas_sudrf" TargetMode="External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gif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blsud.klg.sudrf.ru/" TargetMode="External"/><Relationship Id="rId13" Type="http://schemas.openxmlformats.org/officeDocument/2006/relationships/hyperlink" Target="https://nnoblsud.ru/VT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vk.com/wall-218616369_449" TargetMode="External"/><Relationship Id="rId12" Type="http://schemas.openxmlformats.org/officeDocument/2006/relationships/hyperlink" Target="https://oblsud.mo.sudrf.ru/" TargetMode="External"/><Relationship Id="rId17" Type="http://schemas.openxmlformats.org/officeDocument/2006/relationships/hyperlink" Target="https://oblsud.tula.sudrf.ru/" TargetMode="External"/><Relationship Id="rId2" Type="http://schemas.openxmlformats.org/officeDocument/2006/relationships/notesSlide" Target="../notesSlides/notesSlide8.xml"/><Relationship Id="rId16" Type="http://schemas.openxmlformats.org/officeDocument/2006/relationships/hyperlink" Target="https://vkvideo.ru/video-217388591_456239027?list=ddb9165fd0f3b051a2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br-oblsud.ru/" TargetMode="External"/><Relationship Id="rId11" Type="http://schemas.openxmlformats.org/officeDocument/2006/relationships/hyperlink" Target="https://vk.com/video-211169494_456239018" TargetMode="External"/><Relationship Id="rId5" Type="http://schemas.openxmlformats.org/officeDocument/2006/relationships/hyperlink" Target="https://oblsud.blg.sudrf.ru/" TargetMode="External"/><Relationship Id="rId15" Type="http://schemas.openxmlformats.org/officeDocument/2006/relationships/hyperlink" Target="https://vk.com/video-217388591_456239027" TargetMode="External"/><Relationship Id="rId10" Type="http://schemas.openxmlformats.org/officeDocument/2006/relationships/hyperlink" Target="https://sudlip-museum.ru/" TargetMode="External"/><Relationship Id="rId4" Type="http://schemas.openxmlformats.org/officeDocument/2006/relationships/hyperlink" Target="https://vs.mor.sudrf.ru/" TargetMode="External"/><Relationship Id="rId9" Type="http://schemas.openxmlformats.org/officeDocument/2006/relationships/hyperlink" Target="https://oblsud.krs.sudrf.ru/" TargetMode="External"/><Relationship Id="rId14" Type="http://schemas.openxmlformats.org/officeDocument/2006/relationships/hyperlink" Target="https://oblsud.pnz.sudrf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4876800"/>
            <a:ext cx="11356848" cy="941832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lvl="0">
              <a:spcBef>
                <a:spcPts val="0"/>
              </a:spcBef>
            </a:pPr>
            <a:r>
              <a:rPr lang="ru-RU" sz="2000" dirty="0" smtClean="0"/>
              <a:t>«ЗА КАЖДЫМ ДЕЛОМ – ЖИВЫЕ ЛЮДИ С ИХ ТРЕВОГАМИ, НАДЕЖДАМИ, ЧАЯНИЯМИ, ОЖИДАНИЯМИ СПРАВЕДЛИВОСТИ. И ЗАДАЧА СУДЬИ – НАЙТИ БАЛАНС ИНТЕРЕСОВ, ПРЕВРАТИВ ПРАВО ИЗ АБСТРАКТНОЙ КАТЕГОРИИ В РЕАЛЬНЫЙ ИНСТРУМЕНТ ЗАЩИТЫ»,</a:t>
            </a:r>
            <a:r>
              <a:rPr lang="ru-RU" sz="1400" cap="all" spc="0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/>
            </a:r>
            <a:br>
              <a:rPr lang="ru-RU" sz="1400" cap="all" spc="0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</a:b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23212" y="6096000"/>
            <a:ext cx="4017963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— Из Выступления председателя </a:t>
            </a:r>
            <a:endParaRPr lang="ru-RU" sz="1400" cap="all" dirty="0" smtClean="0">
              <a:solidFill>
                <a:srgbClr val="FFEDB9">
                  <a:lumMod val="75000"/>
                </a:srgb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lvl="0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1400" cap="all" dirty="0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верховного </a:t>
            </a: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суда </a:t>
            </a:r>
            <a:r>
              <a:rPr lang="ru-RU" sz="1400" cap="all" dirty="0" err="1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рФ</a:t>
            </a:r>
            <a:r>
              <a:rPr lang="ru-RU" sz="1400" cap="all" dirty="0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Краснова И.В.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5886065"/>
            <a:ext cx="900000" cy="900000"/>
          </a:xfrm>
          <a:prstGeom prst="rect">
            <a:avLst/>
          </a:prstGeom>
        </p:spPr>
      </p:pic>
      <p:pic>
        <p:nvPicPr>
          <p:cNvPr id="10" name="Рисунок 5">
            <a:extLst>
              <a:ext uri="{FF2B5EF4-FFF2-40B4-BE49-F238E27FC236}">
                <a16:creationId xmlns="" xmlns:a16="http://schemas.microsoft.com/office/drawing/2014/main" id="{B2CFDBFB-F04E-9E7A-5F81-0667FBC143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 b="7809"/>
          <a:stretch>
            <a:fillRect/>
          </a:stretch>
        </p:blipFill>
        <p:spPr/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589" y="-1905000"/>
            <a:ext cx="12725400" cy="90678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8749" y="3657600"/>
            <a:ext cx="10972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spc="100" dirty="0" smtClean="0">
                <a:solidFill>
                  <a:srgbClr val="B98D34">
                    <a:lumMod val="20000"/>
                    <a:lumOff val="80000"/>
                  </a:srgbClr>
                </a:solidFill>
                <a:latin typeface="Book Antiqua"/>
                <a:ea typeface="+mj-ea"/>
                <a:cs typeface="+mj-cs"/>
              </a:rPr>
              <a:t>ВИРТУАЛЬНЫЙ МУЗЕЙ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33699" y="5029200"/>
            <a:ext cx="6092825" cy="7571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2400" cap="all" dirty="0">
                <a:solidFill>
                  <a:srgbClr val="FFEDB9">
                    <a:lumMod val="75000"/>
                  </a:srgbClr>
                </a:solidFill>
              </a:rPr>
              <a:t>ПЕРВОГО КАССАЦИОННОГО СУДА</a:t>
            </a:r>
          </a:p>
          <a:p>
            <a:pPr lvl="0" algn="ctr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2400" cap="all" dirty="0">
                <a:solidFill>
                  <a:srgbClr val="FFEDB9">
                    <a:lumMod val="75000"/>
                  </a:srgbClr>
                </a:solidFill>
              </a:rPr>
              <a:t>ОБЩЕЙ ЮРИСДИКЦИИ</a:t>
            </a:r>
          </a:p>
        </p:txBody>
      </p:sp>
    </p:spTree>
    <p:extLst>
      <p:ext uri="{BB962C8B-B14F-4D97-AF65-F5344CB8AC3E}">
        <p14:creationId xmlns:p14="http://schemas.microsoft.com/office/powerpoint/2010/main" val="323527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1143000"/>
            <a:ext cx="4876800" cy="419100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000" dirty="0" smtClean="0"/>
              <a:t>в </a:t>
            </a:r>
            <a:r>
              <a:rPr lang="ru-RU" sz="2000" dirty="0" smtClean="0"/>
              <a:t>2019 году первый кассационный суд общей юрисдикции начал свою работу по адресу город </a:t>
            </a:r>
            <a:r>
              <a:rPr lang="ru-RU" sz="2000" dirty="0" err="1" smtClean="0"/>
              <a:t>саратов</a:t>
            </a:r>
            <a:r>
              <a:rPr lang="ru-RU" sz="2000" dirty="0" smtClean="0"/>
              <a:t>, улица Первомайская, дом 74</a:t>
            </a:r>
            <a:r>
              <a:rPr lang="ru-RU" sz="2000" b="1" dirty="0" smtClean="0"/>
              <a:t>.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 smtClean="0"/>
              <a:t>Одновременно </a:t>
            </a:r>
            <a:r>
              <a:rPr lang="ru-RU" sz="2000" dirty="0" smtClean="0"/>
              <a:t>с этим строится здание суда по адресу город </a:t>
            </a:r>
            <a:r>
              <a:rPr lang="ru-RU" sz="2000" dirty="0" err="1" smtClean="0"/>
              <a:t>саратов</a:t>
            </a:r>
            <a:r>
              <a:rPr lang="ru-RU" sz="2000" dirty="0" smtClean="0"/>
              <a:t>, улица московская, дом 55.</a:t>
            </a:r>
            <a:endParaRPr lang="ru-RU" sz="3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8617"/>
          <a:stretch/>
        </p:blipFill>
        <p:spPr>
          <a:xfrm>
            <a:off x="5283200" y="0"/>
            <a:ext cx="6905626" cy="6400800"/>
          </a:xfrm>
        </p:spPr>
      </p:pic>
      <p:sp>
        <p:nvSpPr>
          <p:cNvPr id="2" name="Прямоугольник 1"/>
          <p:cNvSpPr/>
          <p:nvPr/>
        </p:nvSpPr>
        <p:spPr>
          <a:xfrm>
            <a:off x="5484812" y="6477000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all" spc="100" dirty="0" smtClean="0">
                <a:solidFill>
                  <a:srgbClr val="693A20">
                    <a:lumMod val="50000"/>
                  </a:srgbClr>
                </a:solidFill>
                <a:ea typeface="+mj-ea"/>
                <a:cs typeface="+mj-cs"/>
              </a:rPr>
              <a:t>На фото здание суда на улице Первомайской, </a:t>
            </a:r>
            <a:r>
              <a:rPr lang="ru-RU" sz="1400" cap="all" spc="100" dirty="0">
                <a:solidFill>
                  <a:srgbClr val="693A20">
                    <a:lumMod val="50000"/>
                  </a:srgbClr>
                </a:solidFill>
                <a:ea typeface="+mj-ea"/>
                <a:cs typeface="+mj-cs"/>
              </a:rPr>
              <a:t>дом 74</a:t>
            </a:r>
            <a:r>
              <a:rPr lang="ru-RU" sz="1400" b="1" cap="all" spc="100" dirty="0">
                <a:solidFill>
                  <a:srgbClr val="693A20">
                    <a:lumMod val="50000"/>
                  </a:srgbClr>
                </a:solidFill>
                <a:ea typeface="+mj-ea"/>
                <a:cs typeface="+mj-cs"/>
              </a:rPr>
              <a:t>.</a:t>
            </a:r>
            <a:r>
              <a:rPr lang="ru-RU" sz="2000" b="1" cap="all" spc="100" dirty="0">
                <a:solidFill>
                  <a:srgbClr val="693A20">
                    <a:lumMod val="50000"/>
                  </a:srgbClr>
                </a:solidFill>
                <a:ea typeface="+mj-ea"/>
                <a:cs typeface="+mj-cs"/>
              </a:rPr>
              <a:t/>
            </a:r>
            <a:br>
              <a:rPr lang="ru-RU" sz="2000" b="1" cap="all" spc="100" dirty="0">
                <a:solidFill>
                  <a:srgbClr val="693A20">
                    <a:lumMod val="50000"/>
                  </a:srgbClr>
                </a:soli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18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CB6A135-BE1D-A6EC-7E22-1FF9021D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228600"/>
            <a:ext cx="11321732" cy="990600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Этапы строительства здания суда на </a:t>
            </a:r>
            <a:br>
              <a:rPr lang="ru-RU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ул. Московской, 55</a:t>
            </a:r>
            <a:r>
              <a:rPr lang="ru-RU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ru-RU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ru-RU" sz="440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8665E9-887D-0B51-12B2-54A50CA11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Здания суда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696A836-17BB-0246-BB76-7E07F4C9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11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9" y="1371600"/>
            <a:ext cx="3481578" cy="22384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2" y="1381125"/>
            <a:ext cx="3358800" cy="2239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612" y="1378800"/>
            <a:ext cx="3348000" cy="223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5" b="27095"/>
          <a:stretch/>
        </p:blipFill>
        <p:spPr>
          <a:xfrm>
            <a:off x="366711" y="4114800"/>
            <a:ext cx="3402000" cy="226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6" b="31250"/>
          <a:stretch/>
        </p:blipFill>
        <p:spPr>
          <a:xfrm>
            <a:off x="4244012" y="4114800"/>
            <a:ext cx="3402000" cy="226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612" y="4078800"/>
            <a:ext cx="3510000" cy="2340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65212" y="3620325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80-е годы</a:t>
            </a:r>
            <a:r>
              <a:rPr lang="en-US" sz="1600" dirty="0" smtClean="0">
                <a:solidFill>
                  <a:schemeClr val="tx2"/>
                </a:solidFill>
              </a:rPr>
              <a:t> XX </a:t>
            </a:r>
            <a:r>
              <a:rPr lang="ru-RU" sz="1600" dirty="0" smtClean="0">
                <a:solidFill>
                  <a:schemeClr val="tx2"/>
                </a:solidFill>
              </a:rPr>
              <a:t>столетия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40112" y="3639787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Начало строительства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44712" y="3631499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2018 год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3149" y="6418800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2020 год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51412" y="6418799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2020 год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644712" y="6438261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2022 год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54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F594EB-0DFC-01C3-3A54-A22BD8C057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439" y="-1003366"/>
            <a:ext cx="12495212" cy="83301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426" y="-1981200"/>
            <a:ext cx="12450763" cy="90678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3581400"/>
            <a:ext cx="11356848" cy="941832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r>
              <a:rPr lang="ru-RU" sz="4400" dirty="0" smtClean="0"/>
              <a:t>НАЧАЛО ДЕЯТЕЛЬНОСТИ ПЕРВОГО КАССАЦИОННОГО СУДА ОБЩЕЙ ЮРИСДИКЦИИ</a:t>
            </a:r>
            <a:endParaRPr lang="ru-RU" sz="44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F272AA4-F484-51A7-7175-5AD7A8FD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812" y="5410200"/>
            <a:ext cx="9427464" cy="987552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44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1600200"/>
            <a:ext cx="5943600" cy="419100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000" dirty="0" smtClean="0"/>
              <a:t>Указом </a:t>
            </a:r>
            <a:r>
              <a:rPr lang="ru-RU" sz="2000" dirty="0"/>
              <a:t>Президента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Российской </a:t>
            </a:r>
            <a:r>
              <a:rPr lang="ru-RU" sz="2000" dirty="0"/>
              <a:t>Федерации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 23 сентября 2018 </a:t>
            </a:r>
            <a:r>
              <a:rPr lang="ru-RU" sz="2000" dirty="0"/>
              <a:t>№ 540</a:t>
            </a:r>
            <a:br>
              <a:rPr lang="ru-RU" sz="2000" dirty="0"/>
            </a:br>
            <a:r>
              <a:rPr lang="ru-RU" sz="2000" dirty="0" smtClean="0"/>
              <a:t>«О </a:t>
            </a:r>
            <a:r>
              <a:rPr lang="ru-RU" sz="2000" dirty="0"/>
              <a:t>назначении судей федеральных </a:t>
            </a:r>
            <a:r>
              <a:rPr lang="ru-RU" sz="2000" dirty="0" smtClean="0"/>
              <a:t>судов» </a:t>
            </a:r>
            <a:br>
              <a:rPr lang="ru-RU" sz="2000" dirty="0" smtClean="0"/>
            </a:br>
            <a:r>
              <a:rPr lang="ru-RU" sz="2000" dirty="0" smtClean="0"/>
              <a:t>первым председателем первого кассационного суда общей юрисдикции назначен </a:t>
            </a:r>
            <a:br>
              <a:rPr lang="ru-RU" sz="2000" dirty="0" smtClean="0"/>
            </a:br>
            <a:r>
              <a:rPr lang="ru-RU" sz="2000" dirty="0" err="1" smtClean="0"/>
              <a:t>подкопаев</a:t>
            </a:r>
            <a:r>
              <a:rPr lang="ru-RU" sz="2000" dirty="0" smtClean="0"/>
              <a:t> </a:t>
            </a:r>
            <a:r>
              <a:rPr lang="ru-RU" sz="2000" dirty="0" err="1" smtClean="0"/>
              <a:t>николай</a:t>
            </a:r>
            <a:r>
              <a:rPr lang="ru-RU" sz="2000" dirty="0" smtClean="0"/>
              <a:t> </a:t>
            </a:r>
            <a:r>
              <a:rPr lang="ru-RU" sz="2000" dirty="0" err="1" smtClean="0"/>
              <a:t>николаевич</a:t>
            </a:r>
            <a:r>
              <a:rPr lang="ru-RU" sz="2000" dirty="0" smtClean="0"/>
              <a:t>.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49" y="0"/>
            <a:ext cx="4882691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49" y="6210000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0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CB6A135-BE1D-A6EC-7E22-1FF9021D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228600"/>
            <a:ext cx="11321732" cy="990600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ПЕРВЫЕ СОВЕЩАНИЯ И СУДЕБНЫЕ ЗАСЕДАНИЯ</a:t>
            </a:r>
            <a:r>
              <a:rPr lang="ru-RU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/>
            </a:r>
            <a:br>
              <a:rPr lang="ru-RU" sz="44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ru-RU" sz="440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8665E9-887D-0B51-12B2-54A50CA114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НАЧАЛО ДЕЯТЕЛЬНОСТИ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696A836-17BB-0246-BB76-7E07F4C9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9" t="17451" r="669"/>
          <a:stretch/>
        </p:blipFill>
        <p:spPr>
          <a:xfrm>
            <a:off x="520686" y="1120883"/>
            <a:ext cx="3284537" cy="20357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10000"/>
          <a:stretch/>
        </p:blipFill>
        <p:spPr>
          <a:xfrm>
            <a:off x="4306712" y="1119066"/>
            <a:ext cx="3396000" cy="2037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8157949" y="1109399"/>
            <a:ext cx="3450662" cy="2070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377015" y="4062266"/>
            <a:ext cx="3402000" cy="2041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>
          <a:xfrm>
            <a:off x="4300712" y="4028799"/>
            <a:ext cx="3402000" cy="2041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" b="745"/>
          <a:stretch/>
        </p:blipFill>
        <p:spPr>
          <a:xfrm>
            <a:off x="8068448" y="4028799"/>
            <a:ext cx="3510000" cy="2106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58054" y="3179796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/>
                </a:solidFill>
              </a:rPr>
              <a:t>Первое совещание 02.09.2019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99812" y="3179796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2"/>
                </a:solidFill>
              </a:rPr>
              <a:t>Первое совещание 02.09.2019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805367" y="3196879"/>
            <a:ext cx="2209800" cy="2658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/>
                </a:solidFill>
              </a:rPr>
              <a:t>Совещание 01.10.2019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9715" y="6134799"/>
            <a:ext cx="3276600" cy="363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2"/>
                </a:solidFill>
              </a:rPr>
              <a:t>Первое судебное заседание судебной коллегии по гражданским делам 23.10.2019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66412" y="6134799"/>
            <a:ext cx="3276600" cy="363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2"/>
                </a:solidFill>
              </a:rPr>
              <a:t>Первое судебное заседание судебной коллегии по гражданским делам с использованием ВКС 31.10.2019</a:t>
            </a:r>
            <a:endParaRPr lang="ru-RU" sz="1000" dirty="0">
              <a:solidFill>
                <a:schemeClr val="tx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157949" y="6162849"/>
            <a:ext cx="3276600" cy="363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2"/>
                </a:solidFill>
              </a:rPr>
              <a:t>Первое судебное заседание судебной коллегии по уголовным делам с использованием ВКС 05.11.2019</a:t>
            </a:r>
            <a:endParaRPr lang="ru-RU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72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F594EB-0DFC-01C3-3A54-A22BD8C057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88" y="-168609"/>
            <a:ext cx="12495212" cy="70266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77" y="-2200275"/>
            <a:ext cx="12450763" cy="90678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3581400"/>
            <a:ext cx="11356848" cy="941832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r>
              <a:rPr lang="ru-RU" sz="4400" dirty="0" smtClean="0"/>
              <a:t>ПЕРВЫЙ КАССАЦИОННЫЙ СУД </a:t>
            </a:r>
            <a:br>
              <a:rPr lang="ru-RU" sz="4400" dirty="0" smtClean="0"/>
            </a:br>
            <a:r>
              <a:rPr lang="ru-RU" sz="4400" dirty="0" smtClean="0"/>
              <a:t>ОБЩЕЙ ЮРИСДИКЦИИ СЕГОДНЯ</a:t>
            </a:r>
            <a:endParaRPr lang="ru-RU" sz="44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F272AA4-F484-51A7-7175-5AD7A8FD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812" y="5410200"/>
            <a:ext cx="9427464" cy="987552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 smtClean="0"/>
              <a:t>2024-2026 ГОДЫ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10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1600200"/>
            <a:ext cx="5943600" cy="419100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000" dirty="0" smtClean="0"/>
              <a:t>Указом </a:t>
            </a:r>
            <a:r>
              <a:rPr lang="ru-RU" sz="2000" dirty="0"/>
              <a:t>Президента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Российской </a:t>
            </a:r>
            <a:r>
              <a:rPr lang="ru-RU" sz="2000" dirty="0"/>
              <a:t>Федерации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от 19 апреля 2024 </a:t>
            </a:r>
            <a:r>
              <a:rPr lang="ru-RU" sz="2000" dirty="0"/>
              <a:t>№ </a:t>
            </a:r>
            <a:r>
              <a:rPr lang="ru-RU" sz="2000" dirty="0" smtClean="0"/>
              <a:t>274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«О </a:t>
            </a:r>
            <a:r>
              <a:rPr lang="ru-RU" sz="2000" dirty="0"/>
              <a:t>назначении судей федеральных </a:t>
            </a:r>
            <a:r>
              <a:rPr lang="ru-RU" sz="2000" dirty="0" smtClean="0"/>
              <a:t>судов» </a:t>
            </a:r>
            <a:br>
              <a:rPr lang="ru-RU" sz="2000" dirty="0" smtClean="0"/>
            </a:br>
            <a:r>
              <a:rPr lang="ru-RU" sz="2000" dirty="0" smtClean="0"/>
              <a:t>председателем первого кассационного суда общей юрисдикции назначен </a:t>
            </a:r>
            <a:br>
              <a:rPr lang="ru-RU" sz="2000" dirty="0" smtClean="0"/>
            </a:br>
            <a:r>
              <a:rPr lang="ru-RU" sz="2000" dirty="0" err="1" smtClean="0"/>
              <a:t>шараев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сергей</a:t>
            </a:r>
            <a:r>
              <a:rPr lang="ru-RU" sz="2000" dirty="0" smtClean="0"/>
              <a:t> </a:t>
            </a:r>
            <a:r>
              <a:rPr lang="ru-RU" sz="2000" dirty="0" err="1" smtClean="0"/>
              <a:t>юрьевич</a:t>
            </a:r>
            <a:r>
              <a:rPr lang="ru-RU" sz="2000" dirty="0" smtClean="0"/>
              <a:t>.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57" y="0"/>
            <a:ext cx="4853874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49" y="6210000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8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1600200"/>
            <a:ext cx="5410200" cy="419100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000" dirty="0" smtClean="0"/>
              <a:t>Указом </a:t>
            </a:r>
            <a:r>
              <a:rPr lang="ru-RU" sz="2000" dirty="0"/>
              <a:t>Президента Российской Федерации от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16 августа 2025 </a:t>
            </a:r>
            <a:r>
              <a:rPr lang="ru-RU" sz="2000" dirty="0"/>
              <a:t>№ </a:t>
            </a:r>
            <a:r>
              <a:rPr lang="ru-RU" sz="2000" dirty="0" smtClean="0"/>
              <a:t>565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"О назначении судей федеральных </a:t>
            </a:r>
            <a:r>
              <a:rPr lang="ru-RU" sz="2000" dirty="0" smtClean="0"/>
              <a:t>судов"</a:t>
            </a:r>
            <a:br>
              <a:rPr lang="ru-RU" sz="2000" dirty="0" smtClean="0"/>
            </a:br>
            <a:r>
              <a:rPr lang="ru-RU" sz="2000" dirty="0" smtClean="0"/>
              <a:t>заместителем председателя первого кассационного суда общей юрисдикции назначена </a:t>
            </a:r>
            <a:br>
              <a:rPr lang="ru-RU" sz="2000" dirty="0" smtClean="0"/>
            </a:br>
            <a:r>
              <a:rPr lang="ru-RU" sz="2000" dirty="0" smtClean="0"/>
              <a:t>Радченко </a:t>
            </a:r>
            <a:r>
              <a:rPr lang="ru-RU" sz="2000" dirty="0" err="1" smtClean="0"/>
              <a:t>татьяна</a:t>
            </a:r>
            <a:r>
              <a:rPr lang="ru-RU" sz="2000" dirty="0" smtClean="0"/>
              <a:t> </a:t>
            </a:r>
            <a:r>
              <a:rPr lang="ru-RU" sz="2000" dirty="0" err="1" smtClean="0"/>
              <a:t>вениаминовна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868" y="0"/>
            <a:ext cx="482885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49" y="6210000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5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F19E83E-DABB-3B38-3F4C-55401775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3200" dirty="0" smtClean="0"/>
              <a:t>Первый кассационный суд общей юрисдикции сегодня это:</a:t>
            </a:r>
            <a:endParaRPr lang="ru-RU" sz="32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B041D79-5B82-5892-F892-99D7C8AC57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/>
          <a:stretch/>
        </p:blipFill>
        <p:spPr>
          <a:xfrm>
            <a:off x="7694612" y="-50800"/>
            <a:ext cx="4913312" cy="6908800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5E14A413-0513-598D-8B0D-A7D2796B9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02168" y="3172968"/>
            <a:ext cx="2845244" cy="268833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  <a:p>
            <a:pPr rtl="0"/>
            <a:endParaRPr lang="ru-RU" dirty="0"/>
          </a:p>
        </p:txBody>
      </p:sp>
      <p:sp>
        <p:nvSpPr>
          <p:cNvPr id="17" name="Нижний колонтитул 16">
            <a:extLst>
              <a:ext uri="{FF2B5EF4-FFF2-40B4-BE49-F238E27FC236}">
                <a16:creationId xmlns="" xmlns:a16="http://schemas.microsoft.com/office/drawing/2014/main" id="{CED170D9-A526-2BAC-C806-5B67059E2E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Суд сегодня</a:t>
            </a:r>
            <a:endParaRPr lang="ru-RU" dirty="0"/>
          </a:p>
        </p:txBody>
      </p:sp>
      <p:sp>
        <p:nvSpPr>
          <p:cNvPr id="18" name="Номер слайда 17">
            <a:extLst>
              <a:ext uri="{FF2B5EF4-FFF2-40B4-BE49-F238E27FC236}">
                <a16:creationId xmlns="" xmlns:a16="http://schemas.microsoft.com/office/drawing/2014/main" id="{DF21DF92-01F6-1E57-4DA8-7390DBFF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18</a:t>
            </a:fld>
            <a:endParaRPr lang="ru-RU" dirty="0"/>
          </a:p>
        </p:txBody>
      </p:sp>
      <p:sp>
        <p:nvSpPr>
          <p:cNvPr id="7" name="Прямоугольник с двумя вырезанными противолежащими углами 6">
            <a:hlinkClick r:id="rId4" action="ppaction://hlinksldjump"/>
          </p:cNvPr>
          <p:cNvSpPr/>
          <p:nvPr/>
        </p:nvSpPr>
        <p:spPr>
          <a:xfrm>
            <a:off x="531812" y="2971800"/>
            <a:ext cx="2819400" cy="1219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3 судебных коллегии по административным, гражданским и уголовным </a:t>
            </a:r>
            <a:r>
              <a:rPr lang="ru-RU" i="1" dirty="0" smtClean="0"/>
              <a:t>делам</a:t>
            </a:r>
            <a:endParaRPr lang="ru-RU" i="1" dirty="0"/>
          </a:p>
        </p:txBody>
      </p:sp>
      <p:sp>
        <p:nvSpPr>
          <p:cNvPr id="13" name="Прямоугольник с двумя вырезанными противолежащими углами 12">
            <a:hlinkClick r:id="rId5" action="ppaction://hlinksldjump"/>
          </p:cNvPr>
          <p:cNvSpPr/>
          <p:nvPr/>
        </p:nvSpPr>
        <p:spPr>
          <a:xfrm>
            <a:off x="4037012" y="2971800"/>
            <a:ext cx="2819400" cy="1219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20 судебных составов</a:t>
            </a:r>
            <a:endParaRPr lang="ru-RU" i="1" dirty="0"/>
          </a:p>
        </p:txBody>
      </p:sp>
      <p:sp>
        <p:nvSpPr>
          <p:cNvPr id="14" name="Прямоугольник с двумя вырезанными противолежащими углами 13">
            <a:hlinkClick r:id="rId5" action="ppaction://hlinksldjump"/>
          </p:cNvPr>
          <p:cNvSpPr/>
          <p:nvPr/>
        </p:nvSpPr>
        <p:spPr>
          <a:xfrm>
            <a:off x="531812" y="4724400"/>
            <a:ext cx="2819400" cy="1219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95 судей</a:t>
            </a:r>
            <a:endParaRPr lang="ru-RU" i="1" dirty="0"/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4037012" y="4800600"/>
            <a:ext cx="2819400" cy="1219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213 сотрудников аппарата суда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7848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dec="http://schemas.microsoft.com/office/drawing/2017/decorative"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B6F46FAC-1340-7933-3843-9D3028F2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8808" y="381000"/>
            <a:ext cx="7935404" cy="203301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 smtClean="0"/>
              <a:t>3 судебных коллегии</a:t>
            </a:r>
            <a:endParaRPr lang="ru-RU" sz="54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88DD74C-0A4B-3D88-24B0-18CA695DB2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1" t="107" r="35266" b="-107"/>
          <a:stretch/>
        </p:blipFill>
        <p:spPr>
          <a:xfrm flipH="1">
            <a:off x="0" y="-49937"/>
            <a:ext cx="4037012" cy="6986435"/>
          </a:xfrm>
          <a:prstGeom prst="rect">
            <a:avLst/>
          </a:prstGeom>
        </p:spPr>
      </p:pic>
      <p:graphicFrame>
        <p:nvGraphicFramePr>
          <p:cNvPr id="6" name="Объект 3">
            <a:extLst>
              <a:ext uri="{FF2B5EF4-FFF2-40B4-BE49-F238E27FC236}">
                <a16:creationId xmlns="" xmlns:a16="http://schemas.microsoft.com/office/drawing/2014/main" id="{3B6BD441-CBEA-CB84-5E19-E298C9C941DB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82956309"/>
              </p:ext>
            </p:extLst>
          </p:nvPr>
        </p:nvGraphicFramePr>
        <p:xfrm>
          <a:off x="4189412" y="2362200"/>
          <a:ext cx="7399914" cy="3581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666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6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666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558499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l" rtl="0"/>
                      <a:r>
                        <a:rPr lang="ru-RU" sz="2000" b="0" i="0" noProof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По административным</a:t>
                      </a:r>
                      <a:r>
                        <a:rPr lang="ru-RU" sz="2000" b="0" i="0" baseline="0" noProof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 делам</a:t>
                      </a:r>
                      <a:endParaRPr lang="ru-RU" sz="2000" b="0" i="0" noProof="0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marL="182880"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2000" b="0" i="0" noProof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По гражданским делам</a:t>
                      </a:r>
                      <a:endParaRPr lang="ru-RU" sz="2000" b="0" i="0" noProof="0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2000" b="0" i="0" noProof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По уголовным</a:t>
                      </a:r>
                      <a:r>
                        <a:rPr lang="ru-RU" sz="2000" b="0" i="0" baseline="0" noProof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 делам</a:t>
                      </a:r>
                      <a:endParaRPr lang="ru-RU" sz="2000" b="0" i="0" noProof="0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2863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l" rtl="0"/>
                      <a:endParaRPr lang="ru-RU" sz="1400" b="0" i="0" noProof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endParaRPr lang="ru-RU" sz="1400" b="0" i="0" noProof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Председатель судебной коллегии – Радченко Т.В.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0019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l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  <a:hlinkClick r:id="rId4"/>
                        </a:rPr>
                        <a:t>3 судебных</a:t>
                      </a:r>
                      <a:r>
                        <a:rPr lang="ru-RU" sz="1400" b="0" i="0" baseline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  <a:hlinkClick r:id="rId4"/>
                        </a:rPr>
                        <a:t> состава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  <a:hlinkClick r:id="rId5"/>
                        </a:rPr>
                        <a:t>10 судебных</a:t>
                      </a:r>
                      <a:r>
                        <a:rPr lang="ru-RU" sz="1400" b="0" i="0" baseline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  <a:hlinkClick r:id="rId5"/>
                        </a:rPr>
                        <a:t> составов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  <a:hlinkClick r:id="rId6"/>
                        </a:rPr>
                        <a:t>6 судебных составов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0019"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l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13 судей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marL="18288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53 судьи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</a:lstStyle>
                    <a:p>
                      <a:pPr algn="ctr" rtl="0"/>
                      <a:r>
                        <a:rPr lang="ru-RU" sz="1400" b="0" i="0" noProof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cs"/>
                          <a:cs typeface="+mn-cs" panose="020B0502020104020203" pitchFamily="34" charset="-79"/>
                        </a:rPr>
                        <a:t>27 судей</a:t>
                      </a:r>
                      <a:endParaRPr lang="ru-RU" sz="1400" b="0" i="0" noProof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cs"/>
                        <a:cs typeface="+mn-cs" panose="020B0502020104020203" pitchFamily="34" charset="-79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Нижний колонтитул 14">
            <a:extLst>
              <a:ext uri="{FF2B5EF4-FFF2-40B4-BE49-F238E27FC236}">
                <a16:creationId xmlns="" xmlns:a16="http://schemas.microsoft.com/office/drawing/2014/main" id="{D6A5B1AD-82DF-8D7C-91DE-587ED27CD9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Суд сегодня</a:t>
            </a:r>
            <a:endParaRPr lang="ru-RU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="" xmlns:a16="http://schemas.microsoft.com/office/drawing/2014/main" id="{29AE97BE-9F33-81A3-2D36-C923C197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27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EA297CFA-6E96-2C78-BAF9-FECDA0D2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640080"/>
            <a:ext cx="7278497" cy="17007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400" spc="0" dirty="0" smtClean="0"/>
              <a:t>Навигация</a:t>
            </a:r>
            <a:endParaRPr lang="ru-RU" sz="4400" spc="0" dirty="0"/>
          </a:p>
        </p:txBody>
      </p:sp>
      <p:sp>
        <p:nvSpPr>
          <p:cNvPr id="10" name="Объект 9">
            <a:extLst>
              <a:ext uri="{FF2B5EF4-FFF2-40B4-BE49-F238E27FC236}">
                <a16:creationId xmlns="" xmlns:a16="http://schemas.microsoft.com/office/drawing/2014/main" id="{54D06F93-BADF-B868-37D1-DA06AE928C1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28800" y="2743200"/>
            <a:ext cx="5102352" cy="3581400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marL="400050" indent="-400050">
              <a:buFont typeface="+mj-lt"/>
              <a:buAutoNum type="romanUcPeriod"/>
            </a:pPr>
            <a:r>
              <a:rPr lang="ru" sz="1800" b="1" i="1" dirty="0">
                <a:hlinkClick r:id="rId3" action="ppaction://hlinksldjump"/>
              </a:rPr>
              <a:t>История создания</a:t>
            </a:r>
            <a:r>
              <a:rPr lang="ru" sz="1800" i="1" dirty="0">
                <a:hlinkClick r:id="rId3" action="ppaction://hlinksldjump"/>
              </a:rPr>
              <a:t> кассационных судов общей юрисдикции</a:t>
            </a:r>
            <a:endParaRPr lang="ru" sz="1800" i="1" dirty="0"/>
          </a:p>
          <a:p>
            <a:pPr marL="400050" indent="-400050">
              <a:buFont typeface="+mj-lt"/>
              <a:buAutoNum type="romanUcPeriod"/>
            </a:pPr>
            <a:r>
              <a:rPr lang="ru" sz="1800" b="1" i="1" dirty="0">
                <a:hlinkClick r:id="rId4" action="ppaction://hlinksldjump"/>
              </a:rPr>
              <a:t>Юрисдикция</a:t>
            </a:r>
            <a:r>
              <a:rPr lang="ru" sz="1800" i="1" dirty="0">
                <a:hlinkClick r:id="rId4" action="ppaction://hlinksldjump"/>
              </a:rPr>
              <a:t> Первого кассационного суда общей юрисдикции</a:t>
            </a:r>
            <a:endParaRPr lang="ru" sz="1800" i="1" dirty="0"/>
          </a:p>
          <a:p>
            <a:pPr marL="400050" indent="-400050">
              <a:buFont typeface="+mj-lt"/>
              <a:buAutoNum type="romanUcPeriod"/>
            </a:pPr>
            <a:r>
              <a:rPr lang="ru" sz="1800" b="1" i="1" dirty="0">
                <a:hlinkClick r:id="rId5" action="ppaction://hlinksldjump"/>
              </a:rPr>
              <a:t>Здания</a:t>
            </a:r>
            <a:r>
              <a:rPr lang="ru" sz="1800" i="1" dirty="0">
                <a:hlinkClick r:id="rId5" action="ppaction://hlinksldjump"/>
              </a:rPr>
              <a:t> Первого кассационного суда общей юрисдикции</a:t>
            </a:r>
            <a:endParaRPr lang="ru" sz="1800" i="1" dirty="0"/>
          </a:p>
          <a:p>
            <a:pPr marL="400050" indent="-400050">
              <a:buFont typeface="+mj-lt"/>
              <a:buAutoNum type="romanUcPeriod"/>
            </a:pPr>
            <a:r>
              <a:rPr lang="ru" sz="1800" b="1" i="1" dirty="0">
                <a:hlinkClick r:id="rId6" action="ppaction://hlinksldjump"/>
              </a:rPr>
              <a:t>Начало деятельности </a:t>
            </a:r>
            <a:r>
              <a:rPr lang="ru" sz="1800" i="1" dirty="0">
                <a:hlinkClick r:id="rId6" action="ppaction://hlinksldjump"/>
              </a:rPr>
              <a:t>Первого кассационного суда общей юрисдикции</a:t>
            </a:r>
            <a:endParaRPr lang="ru" sz="1800" i="1" dirty="0"/>
          </a:p>
          <a:p>
            <a:pPr marL="400050" indent="-400050">
              <a:buFont typeface="+mj-lt"/>
              <a:buAutoNum type="romanUcPeriod"/>
            </a:pPr>
            <a:r>
              <a:rPr lang="ru" sz="1800" i="1" dirty="0">
                <a:hlinkClick r:id="rId7" action="ppaction://hlinksldjump"/>
              </a:rPr>
              <a:t>Первый кассационный суд общей юрисдикции </a:t>
            </a:r>
            <a:r>
              <a:rPr lang="ru" sz="1800" b="1" i="1" dirty="0" smtClean="0">
                <a:hlinkClick r:id="rId7" action="ppaction://hlinksldjump"/>
              </a:rPr>
              <a:t>сегодня</a:t>
            </a:r>
            <a:endParaRPr lang="ru" sz="1800" b="1" i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574BA57-B0B5-8D24-E04D-5D19962F46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212" y="0"/>
            <a:ext cx="4576635" cy="6867635"/>
          </a:xfrm>
        </p:spPr>
      </p:pic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F406CB4-E4D5-97C2-AEE7-21F92E34E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29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1AB49CF-A20A-C64A-C665-4B7DE9AD85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775" y="-9189810"/>
            <a:ext cx="12420600" cy="18379619"/>
          </a:xfr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7878276F-2C35-AA75-5D1D-B56CD313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381000"/>
            <a:ext cx="3473131" cy="301752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3200" spc="0" dirty="0" smtClean="0"/>
              <a:t>СУД В </a:t>
            </a:r>
            <a:br>
              <a:rPr lang="ru-RU" sz="3200" spc="0" dirty="0" smtClean="0"/>
            </a:br>
            <a:r>
              <a:rPr lang="ru-RU" sz="3200" spc="0" dirty="0" smtClean="0"/>
              <a:t>СОЦИАЛЬНЫХ СЕТЯХ</a:t>
            </a:r>
            <a:endParaRPr lang="ru-RU" sz="3200" spc="0" dirty="0"/>
          </a:p>
        </p:txBody>
      </p:sp>
      <p:pic>
        <p:nvPicPr>
          <p:cNvPr id="14" name="Рисунок 13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4" y="2286000"/>
            <a:ext cx="1066800" cy="10668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35" y="5305425"/>
            <a:ext cx="1066800" cy="10668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4" y="3886200"/>
            <a:ext cx="1066800" cy="1066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49" y="3886200"/>
            <a:ext cx="1066800" cy="10668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48" y="5334000"/>
            <a:ext cx="1066800" cy="1066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61" y="2286000"/>
            <a:ext cx="1065600" cy="10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9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F594EB-0DFC-01C3-3A54-A22BD8C057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00"/>
            <a:ext cx="12344400" cy="85464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064" y="-1676400"/>
            <a:ext cx="12725400" cy="90678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r>
              <a:rPr lang="ru-RU" sz="4400" dirty="0" smtClean="0"/>
              <a:t>ИСТОРИЯ СОЗДАНИЯ КАССАЦИОННЫХ СУДОВ ОБЩЕЙ ЮРИСДИКЦИИ</a:t>
            </a:r>
            <a:endParaRPr lang="ru-RU" sz="44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F272AA4-F484-51A7-7175-5AD7A8FD42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03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5" b="7735"/>
          <a:stretch>
            <a:fillRect/>
          </a:stretch>
        </p:blipFill>
        <p:spPr>
          <a:xfrm>
            <a:off x="0" y="-90986"/>
            <a:ext cx="12485965" cy="70251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-1066800"/>
            <a:ext cx="12725400" cy="90678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12" y="4876800"/>
            <a:ext cx="11356848" cy="941832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lvl="0">
              <a:spcBef>
                <a:spcPts val="0"/>
              </a:spcBef>
            </a:pPr>
            <a:r>
              <a:rPr lang="ru-RU" sz="2000" dirty="0" smtClean="0"/>
              <a:t>«ЗА КАЖДЫМ ДЕЛОМ – ЖИВЫЕ ЛЮДИ С ИХ ТРЕВОГАМИ, НАДЕЖДАМИ, ЧАЯНИЯМИ, ОЖИДАНИЯМИ СПРАВЕДЛИВОСТИ. И ЗАДАЧА СУДЬИ – НАЙТИ БАЛАНС ИНТЕРЕСОВ, ПРЕВРАТИВ ПРАВО ИЗ АБСТРАКТНОЙ КАТЕГОРИИ В РЕАЛЬНЫЙ ИНСТРУМЕНТ ЗАЩИТЫ»,</a:t>
            </a:r>
            <a:r>
              <a:rPr lang="ru-RU" sz="1400" cap="all" spc="0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/>
            </a:r>
            <a:br>
              <a:rPr lang="ru-RU" sz="1400" cap="all" spc="0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</a:br>
            <a:endParaRPr lang="ru-RU" sz="20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F272AA4-F484-51A7-7175-5AD7A8FD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18012" y="7315200"/>
            <a:ext cx="9427464" cy="987552"/>
          </a:xfrm>
        </p:spPr>
        <p:txBody>
          <a:bodyPr rtlCol="0"/>
          <a:lstStyle>
            <a:defPPr>
              <a:defRPr lang="ru-RU"/>
            </a:defPPr>
          </a:lstStyle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923212" y="6096000"/>
            <a:ext cx="4017963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— Из Выступления председателя </a:t>
            </a:r>
            <a:endParaRPr lang="ru-RU" sz="1400" cap="all" dirty="0" smtClean="0">
              <a:solidFill>
                <a:srgbClr val="FFEDB9">
                  <a:lumMod val="75000"/>
                </a:srgb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lvl="0">
              <a:lnSpc>
                <a:spcPct val="90000"/>
              </a:lnSpc>
              <a:buClr>
                <a:srgbClr val="000000">
                  <a:lumMod val="50000"/>
                </a:srgbClr>
              </a:buClr>
            </a:pPr>
            <a:r>
              <a:rPr lang="ru-RU" sz="1400" cap="all" dirty="0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верховного </a:t>
            </a: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суда </a:t>
            </a:r>
            <a:r>
              <a:rPr lang="ru-RU" sz="1400" cap="all" dirty="0" err="1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рФ</a:t>
            </a:r>
            <a:r>
              <a:rPr lang="ru-RU" sz="1400" cap="all" dirty="0" smtClean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ru-RU" sz="1400" cap="all" dirty="0">
                <a:solidFill>
                  <a:srgbClr val="FFEDB9">
                    <a:lumMod val="75000"/>
                  </a:srgb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Краснова И.В.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588606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1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22BEA8DE-04D5-227E-887B-F2D13183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5612" y="762000"/>
            <a:ext cx="7010400" cy="99060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500" dirty="0"/>
              <a:t>ПОСТАНОВЛЕНИЕ</a:t>
            </a:r>
            <a:br>
              <a:rPr lang="ru-RU" sz="2500" dirty="0"/>
            </a:br>
            <a:r>
              <a:rPr lang="ru-RU" sz="2500" dirty="0"/>
              <a:t>IX </a:t>
            </a:r>
            <a:r>
              <a:rPr lang="ru-RU" sz="2500" dirty="0" smtClean="0"/>
              <a:t>Всероссийского </a:t>
            </a:r>
            <a:r>
              <a:rPr lang="ru-RU" sz="2500" dirty="0"/>
              <a:t>съезда судей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A25CB8C6-F1AD-AA75-E843-0C514D271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37012" y="3962400"/>
            <a:ext cx="7086600" cy="1676400"/>
          </a:xfrm>
        </p:spPr>
        <p:txBody>
          <a:bodyPr rtlCol="0"/>
          <a:lstStyle>
            <a:defPPr>
              <a:defRPr lang="ru-RU"/>
            </a:defPPr>
          </a:lstStyle>
          <a:p>
            <a:pPr lvl="0" algn="just">
              <a:lnSpc>
                <a:spcPct val="100000"/>
              </a:lnSpc>
              <a:spcBef>
                <a:spcPts val="1000"/>
              </a:spcBef>
              <a:buClrTx/>
            </a:pPr>
            <a:r>
              <a:rPr lang="ru-RU" sz="1400" cap="none" dirty="0">
                <a:solidFill>
                  <a:srgbClr val="000000"/>
                </a:solidFill>
                <a:cs typeface="+mn-cs"/>
              </a:rPr>
              <a:t>5. Просить Верховный Суд Российской Федерации в порядке  законодательной инициативы внести на рассмотрение Государственной Думы Федерального Собрания Российской Федерации:</a:t>
            </a:r>
          </a:p>
          <a:p>
            <a:pPr lvl="0" algn="just">
              <a:lnSpc>
                <a:spcPct val="100000"/>
              </a:lnSpc>
              <a:spcBef>
                <a:spcPts val="1000"/>
              </a:spcBef>
              <a:buClrTx/>
            </a:pPr>
            <a:r>
              <a:rPr lang="ru-RU" sz="1400" cap="none" dirty="0">
                <a:solidFill>
                  <a:srgbClr val="000000"/>
                </a:solidFill>
                <a:cs typeface="+mn-cs"/>
              </a:rPr>
              <a:t>проект федерального конституционного закона «О внесении изменений в федеральные конституционные законы в связи с созданием кассационных судов общей юрисдикции и апелляционных судов общей юрисдикции</a:t>
            </a:r>
            <a:r>
              <a:rPr lang="ru-RU" sz="1400" cap="none" dirty="0" smtClean="0">
                <a:solidFill>
                  <a:srgbClr val="000000"/>
                </a:solidFill>
                <a:cs typeface="+mn-cs"/>
              </a:rPr>
              <a:t>».</a:t>
            </a:r>
            <a:endParaRPr lang="ru" sz="1400" cap="none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9" name="Нижний колонтитул 38">
            <a:extLst>
              <a:ext uri="{FF2B5EF4-FFF2-40B4-BE49-F238E27FC236}">
                <a16:creationId xmlns="" xmlns:a16="http://schemas.microsoft.com/office/drawing/2014/main" id="{5993DE62-6B3A-0134-DA31-A82B7C9EC4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ИСТОРИЯ СОЗДАНИЯ</a:t>
            </a:r>
            <a:endParaRPr lang="ru-RU" dirty="0"/>
          </a:p>
        </p:txBody>
      </p:sp>
      <p:sp>
        <p:nvSpPr>
          <p:cNvPr id="40" name="Номер слайда 39">
            <a:extLst>
              <a:ext uri="{FF2B5EF4-FFF2-40B4-BE49-F238E27FC236}">
                <a16:creationId xmlns="" xmlns:a16="http://schemas.microsoft.com/office/drawing/2014/main" id="{642E18FF-2AE9-A488-C519-657BE7DC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F28FB93-0A08-4E7D-8E63-9EFA29F1E093}" type="slidenum">
              <a:rPr lang="ru-RU" smtClean="0"/>
              <a:pPr rtl="0"/>
              <a:t>5</a:t>
            </a:fld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037012" y="1676400"/>
            <a:ext cx="7391400" cy="2133600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0000"/>
              </a:lnSpc>
              <a:spcBef>
                <a:spcPts val="1000"/>
              </a:spcBef>
              <a:buClrTx/>
            </a:pPr>
            <a:r>
              <a:rPr lang="ru-RU" sz="1400" cap="none" dirty="0">
                <a:solidFill>
                  <a:srgbClr val="000000"/>
                </a:solidFill>
                <a:cs typeface="+mn-cs"/>
              </a:rPr>
              <a:t>«В целях формирования независимых и самостоятельных апелляционных и кассационных инстанций съезд поддерживает концепцию дальнейшего развития судоустройства системы судов общей юрисдикции, подготовленную Верховным Судом Российской Федерации, о создании самостоятельных кассационных и апелляционных судов общей юрисдикции, структурное выделение которых, не связанное границами административно-территориального деления, позволит унифицировать построение судебной системы Российской Федерации и оптимизировать судебную нагрузку.</a:t>
            </a:r>
          </a:p>
          <a:p>
            <a:pPr lvl="0" algn="just">
              <a:lnSpc>
                <a:spcPct val="100000"/>
              </a:lnSpc>
              <a:spcBef>
                <a:spcPts val="1000"/>
              </a:spcBef>
              <a:buClrTx/>
            </a:pPr>
            <a:r>
              <a:rPr lang="ru-RU" sz="1400" cap="none" dirty="0">
                <a:solidFill>
                  <a:srgbClr val="000000"/>
                </a:solidFill>
                <a:cs typeface="+mn-cs"/>
              </a:rPr>
              <a:t>	На основании изложенного IX Всероссийский съезд судей</a:t>
            </a:r>
          </a:p>
          <a:p>
            <a:pPr lvl="0" algn="ctr">
              <a:lnSpc>
                <a:spcPct val="100000"/>
              </a:lnSpc>
              <a:spcBef>
                <a:spcPts val="1000"/>
              </a:spcBef>
              <a:buClrTx/>
            </a:pPr>
            <a:r>
              <a:rPr lang="ru-RU" sz="1400" cap="none" dirty="0">
                <a:solidFill>
                  <a:srgbClr val="000000"/>
                </a:solidFill>
                <a:cs typeface="+mn-cs"/>
              </a:rPr>
              <a:t> ПОСТАНОВЛЯЕТ: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r="6781"/>
          <a:stretch>
            <a:fillRect/>
          </a:stretch>
        </p:blipFill>
        <p:spPr/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" y="585067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0"/>
            <a:ext cx="49256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11" y="0"/>
            <a:ext cx="4817806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2" y="6210000"/>
            <a:ext cx="648000" cy="6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12" y="6229200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59DBB63A-DF09-2F40-2A91-91C62E78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612" y="990600"/>
            <a:ext cx="8153400" cy="4191000"/>
          </a:xfrm>
        </p:spPr>
        <p:txBody>
          <a:bodyPr rtlCol="0"/>
          <a:lstStyle>
            <a:defPPr>
              <a:defRPr lang="ru-RU"/>
            </a:defPPr>
          </a:lstStyle>
          <a:p>
            <a:pPr algn="just"/>
            <a:r>
              <a:rPr lang="ru-RU" sz="2800" dirty="0" smtClean="0"/>
              <a:t>	«</a:t>
            </a:r>
            <a:r>
              <a:rPr lang="ru-RU" sz="2800" dirty="0"/>
              <a:t>Считать днем начала деятельности кассационных судов общей юрисдикции, апелляционных судов общей юрисдикции, Кассационного военного суда, Апелляционного военного суда и Центрального окружного военного суда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1 </a:t>
            </a:r>
            <a:r>
              <a:rPr lang="ru-RU" sz="2800" b="1" dirty="0"/>
              <a:t>октября 2019 </a:t>
            </a:r>
            <a:r>
              <a:rPr lang="ru-RU" sz="2800" b="1" dirty="0" smtClean="0"/>
              <a:t>года»</a:t>
            </a:r>
            <a:endParaRPr lang="ru-RU" sz="2800" b="1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7" t="30069" r="20000" b="38681"/>
          <a:stretch/>
        </p:blipFill>
        <p:spPr>
          <a:xfrm rot="16200000">
            <a:off x="7008877" y="2357436"/>
            <a:ext cx="6858001" cy="2143125"/>
          </a:xfrm>
        </p:spPr>
      </p:pic>
      <p:sp>
        <p:nvSpPr>
          <p:cNvPr id="6" name="Текст 6">
            <a:extLst>
              <a:ext uri="{FF2B5EF4-FFF2-40B4-BE49-F238E27FC236}">
                <a16:creationId xmlns="" xmlns:a16="http://schemas.microsoft.com/office/drawing/2014/main" id="{C9BCBCE6-550C-C9CD-4CC8-43B843BAEFBF}"/>
              </a:ext>
            </a:extLst>
          </p:cNvPr>
          <p:cNvSpPr txBox="1">
            <a:spLocks/>
          </p:cNvSpPr>
          <p:nvPr/>
        </p:nvSpPr>
        <p:spPr>
          <a:xfrm>
            <a:off x="3884612" y="5257800"/>
            <a:ext cx="5468938" cy="1237107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ru-RU"/>
            </a:defPPr>
            <a:lvl1pPr marL="246888" indent="-24688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  <a:defRPr lang="ru-RU" sz="2400" b="0" i="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 panose="020B0302020104020203" pitchFamily="34" charset="-79"/>
              </a:defRPr>
            </a:lvl1pPr>
            <a:lvl2pPr marL="54864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  <a:defRPr lang="ru-RU" sz="2000" b="0" i="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 panose="020B0302020104020203" pitchFamily="34" charset="-79"/>
              </a:defRPr>
            </a:lvl2pPr>
            <a:lvl3pPr marL="85039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  <a:defRPr lang="ru-RU" sz="1800" b="0" i="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 panose="020B0302020104020203" pitchFamily="34" charset="-79"/>
              </a:defRPr>
            </a:lvl3pPr>
            <a:lvl4pPr marL="115214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  <a:defRPr lang="ru-RU" sz="1600" b="0" i="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 panose="020B0302020104020203" pitchFamily="34" charset="-79"/>
              </a:defRPr>
            </a:lvl4pPr>
            <a:lvl5pPr marL="1453896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>
                  <a:lumMod val="50000"/>
                </a:schemeClr>
              </a:buClr>
              <a:buFont typeface="Arial" pitchFamily="34" charset="0"/>
              <a:buChar char="•"/>
              <a:defRPr lang="ru-RU" sz="1600" b="0" i="0" kern="120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 panose="020B0302020104020203" pitchFamily="34" charset="-79"/>
              </a:defRPr>
            </a:lvl5pPr>
            <a:lvl6pPr marL="1755648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lang="ru-RU" sz="1600" kern="1200" baseline="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6pPr>
            <a:lvl7pPr marL="2057400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lang="ru-RU" sz="1600" kern="1200" baseline="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7pPr>
            <a:lvl8pPr marL="2359152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lang="ru-RU" sz="1600" kern="1200" baseline="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8pPr>
            <a:lvl9pPr marL="2660904" indent="-246888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Font typeface="Arial" pitchFamily="34" charset="0"/>
              <a:buChar char="•"/>
              <a:defRPr lang="ru-RU" sz="1600" kern="1200" baseline="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—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ПОСТАНОВЛЕНИЕ ПЛЕНУМА ВЕРХОВНОГО СУДА РФ ОТ 12 СЕНТЯБРЯ 2019 № 30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535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F594EB-0DFC-01C3-3A54-A22BD8C057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181"/>
            <a:ext cx="12344400" cy="8229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1" y="-2181225"/>
            <a:ext cx="12450763" cy="9067800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9D6C8AB-5516-F1B4-DF34-5E1C89C9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12" y="3581400"/>
            <a:ext cx="11356848" cy="941832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r>
              <a:rPr lang="ru-RU" sz="4400" dirty="0" smtClean="0"/>
              <a:t>ЮРИСДИКЦИЯ ПЕРВОГО КАССАЦИОННОГО СУДА ОБЩЕЙ ЮРИСДИКЦИИ</a:t>
            </a:r>
            <a:endParaRPr lang="ru-RU" sz="44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F272AA4-F484-51A7-7175-5AD7A8FD4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3812" y="5410200"/>
            <a:ext cx="9427464" cy="987552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dirty="0" smtClean="0"/>
              <a:t>Первый кассационный округ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54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612" y="-152400"/>
            <a:ext cx="11287124" cy="7524749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17A7CBB-EDAA-09CE-4A5C-C53A6284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612" y="1524000"/>
            <a:ext cx="5103812" cy="4642104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dirty="0">
              <a:cs typeface="Gill Sans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346966"/>
              </p:ext>
            </p:extLst>
          </p:nvPr>
        </p:nvGraphicFramePr>
        <p:xfrm>
          <a:off x="455612" y="304800"/>
          <a:ext cx="4953000" cy="63246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95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компетенцию Первого кассационного суда общей юрисдикции входит рассмотрение дел по жалобам и представлениям на вступившие в законную силу судебные акты, принятые судами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dirty="0" smtClean="0">
                          <a:solidFill>
                            <a:schemeClr val="bg1"/>
                          </a:solidFill>
                          <a:cs typeface="Gill Sans"/>
                          <a:hlinkClick r:id="rId4"/>
                        </a:rPr>
                        <a:t>Республики Мордовия,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5"/>
                        </a:rPr>
                        <a:t>Белгородской области,</a:t>
                      </a:r>
                      <a:endParaRPr lang="ru-RU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6"/>
                        </a:rPr>
                        <a:t>Брянской области</a:t>
                      </a:r>
                      <a:r>
                        <a:rPr lang="ru-RU" i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7"/>
                        </a:rPr>
                        <a:t>Воронежской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8"/>
                        </a:rPr>
                        <a:t>Калужской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9"/>
                        </a:rPr>
                        <a:t>Курской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0"/>
                        </a:rPr>
                        <a:t>Липецкой области</a:t>
                      </a:r>
                      <a:r>
                        <a:rPr lang="ru-RU" i="1" dirty="0" smtClean="0">
                          <a:solidFill>
                            <a:schemeClr val="bg1"/>
                          </a:solidFill>
                        </a:rPr>
                        <a:t>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1"/>
                        </a:rPr>
                        <a:t>Орловской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2"/>
                        </a:rPr>
                        <a:t>Московской области,</a:t>
                      </a:r>
                      <a:r>
                        <a:rPr lang="ru-RU" i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3"/>
                        </a:rPr>
                        <a:t>Нижегородской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4"/>
                        </a:rPr>
                        <a:t>Пензенской области,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5"/>
                        </a:rPr>
                        <a:t>Саратовской области,</a:t>
                      </a:r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6"/>
                        </a:rPr>
                        <a:t>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bg1"/>
                          </a:solidFill>
                          <a:hlinkClick r:id="rId17"/>
                        </a:rPr>
                        <a:t>Тульской области.</a:t>
                      </a:r>
                      <a:endParaRPr lang="ru-RU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2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Другая 4">
      <a:dk1>
        <a:srgbClr val="000000"/>
      </a:dk1>
      <a:lt1>
        <a:srgbClr val="FFFFFF"/>
      </a:lt1>
      <a:dk2>
        <a:srgbClr val="693A20"/>
      </a:dk2>
      <a:lt2>
        <a:srgbClr val="E7E4E6"/>
      </a:lt2>
      <a:accent1>
        <a:srgbClr val="512823"/>
      </a:accent1>
      <a:accent2>
        <a:srgbClr val="B98D34"/>
      </a:accent2>
      <a:accent3>
        <a:srgbClr val="610606"/>
      </a:accent3>
      <a:accent4>
        <a:srgbClr val="FFEDB9"/>
      </a:accent4>
      <a:accent5>
        <a:srgbClr val="787A41"/>
      </a:accent5>
      <a:accent6>
        <a:srgbClr val="B95E14"/>
      </a:accent6>
      <a:hlink>
        <a:srgbClr val="FFEDB9"/>
      </a:hlink>
      <a:folHlink>
        <a:srgbClr val="C1A56D"/>
      </a:folHlink>
    </a:clrScheme>
    <a:fontScheme name="Custom 89">
      <a:majorFont>
        <a:latin typeface="Book Antiqua"/>
        <a:ea typeface=""/>
        <a:cs typeface="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f02801059_win32" id="{B9608E06-0E1C-4FCC-AD06-127F62156083}" vid="{E3429AF7-B683-4F9F-966A-561A66620435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F6DB67A-7E7A-42B5-B6D4-8BCE2AED44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48CD00-9A74-4333-9CB3-8A0E40B746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2248D4-E1D7-4A46-906C-BF5695DAFBD9}">
  <ds:schemaRefs>
    <ds:schemaRef ds:uri="http://purl.org/dc/elements/1.1/"/>
    <ds:schemaRef ds:uri="http://schemas.microsoft.com/office/2006/metadata/propertie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548</Words>
  <Application>Microsoft Office PowerPoint</Application>
  <PresentationFormat>Произвольный</PresentationFormat>
  <Paragraphs>111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Книга 16 х 9</vt:lpstr>
      <vt:lpstr>«ЗА КАЖДЫМ ДЕЛОМ – ЖИВЫЕ ЛЮДИ С ИХ ТРЕВОГАМИ, НАДЕЖДАМИ, ЧАЯНИЯМИ, ОЖИДАНИЯМИ СПРАВЕДЛИВОСТИ. И ЗАДАЧА СУДЬИ – НАЙТИ БАЛАНС ИНТЕРЕСОВ, ПРЕВРАТИВ ПРАВО ИЗ АБСТРАКТНОЙ КАТЕГОРИИ В РЕАЛЬНЫЙ ИНСТРУМЕНТ ЗАЩИТЫ», </vt:lpstr>
      <vt:lpstr>Навигация</vt:lpstr>
      <vt:lpstr>ИСТОРИЯ СОЗДАНИЯ КАССАЦИОННЫХ СУДОВ ОБЩЕЙ ЮРИСДИКЦИИ</vt:lpstr>
      <vt:lpstr>«ЗА КАЖДЫМ ДЕЛОМ – ЖИВЫЕ ЛЮДИ С ИХ ТРЕВОГАМИ, НАДЕЖДАМИ, ЧАЯНИЯМИ, ОЖИДАНИЯМИ СПРАВЕДЛИВОСТИ. И ЗАДАЧА СУДЬИ – НАЙТИ БАЛАНС ИНТЕРЕСОВ, ПРЕВРАТИВ ПРАВО ИЗ АБСТРАКТНОЙ КАТЕГОРИИ В РЕАЛЬНЫЙ ИНСТРУМЕНТ ЗАЩИТЫ», </vt:lpstr>
      <vt:lpstr>ПОСТАНОВЛЕНИЕ IX Всероссийского съезда судей</vt:lpstr>
      <vt:lpstr>Презентация PowerPoint</vt:lpstr>
      <vt:lpstr> «Считать днем начала деятельности кассационных судов общей юрисдикции, апелляционных судов общей юрисдикции, Кассационного военного суда, Апелляционного военного суда и Центрального окружного военного суда  1 октября 2019 года»</vt:lpstr>
      <vt:lpstr>ЮРИСДИКЦИЯ ПЕРВОГО КАССАЦИОННОГО СУДА ОБЩЕЙ ЮРИСДИКЦИИ</vt:lpstr>
      <vt:lpstr>  </vt:lpstr>
      <vt:lpstr>в 2019 году первый кассационный суд общей юрисдикции начал свою работу по адресу город саратов, улица Первомайская, дом 74.  Одновременно с этим строится здание суда по адресу город саратов, улица московская, дом 55.</vt:lpstr>
      <vt:lpstr>Этапы строительства здания суда на  ул. Московской, 55 </vt:lpstr>
      <vt:lpstr>НАЧАЛО ДЕЯТЕЛЬНОСТИ ПЕРВОГО КАССАЦИОННОГО СУДА ОБЩЕЙ ЮРИСДИКЦИИ</vt:lpstr>
      <vt:lpstr>Указом Президента  Российской Федерации  от 23 сентября 2018 № 540 «О назначении судей федеральных судов»  первым председателем первого кассационного суда общей юрисдикции назначен  подкопаев николай николаевич.</vt:lpstr>
      <vt:lpstr>ПЕРВЫЕ СОВЕЩАНИЯ И СУДЕБНЫЕ ЗАСЕДАНИЯ </vt:lpstr>
      <vt:lpstr>ПЕРВЫЙ КАССАЦИОННЫЙ СУД  ОБЩЕЙ ЮРИСДИКЦИИ СЕГОДНЯ</vt:lpstr>
      <vt:lpstr>Указом Президента  Российской Федерации  от 19 апреля 2024 № 274 «О назначении судей федеральных судов»  председателем первого кассационного суда общей юрисдикции назначен  шараев сергей юрьевич.</vt:lpstr>
      <vt:lpstr>Указом Президента Российской Федерации от  16 августа 2025 № 565 "О назначении судей федеральных судов" заместителем председателя первого кассационного суда общей юрисдикции назначена  Радченко татьяна вениаминовна.  </vt:lpstr>
      <vt:lpstr>Первый кассационный суд общей юрисдикции сегодня это:</vt:lpstr>
      <vt:lpstr>3 судебных коллегии</vt:lpstr>
      <vt:lpstr>СУД В  СОЦИАЛЬНЫХ СЕТЯХ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2023-02-08T23:50:40Z</dcterms:created>
  <dcterms:modified xsi:type="dcterms:W3CDTF">2026-09-07T06:21:45Z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