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5" r:id="rId6"/>
    <p:sldId id="266" r:id="rId7"/>
    <p:sldId id="260" r:id="rId8"/>
    <p:sldId id="261" r:id="rId9"/>
    <p:sldId id="262" r:id="rId10"/>
    <p:sldId id="263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EB0F33-A9AD-4AD9-B99C-F001EC35B17B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457A14-FB34-413E-A8E4-9C5216731A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ПРИМИРИТЕЛЬНЫЕ ПРОЦЕДУРЫ:</a:t>
            </a:r>
            <a:br>
              <a:rPr lang="ru-RU" b="1" dirty="0"/>
            </a:br>
            <a:r>
              <a:rPr lang="ru-RU" b="1" dirty="0"/>
              <a:t>медиация,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судебное </a:t>
            </a:r>
            <a:r>
              <a:rPr lang="ru-RU" b="1" dirty="0"/>
              <a:t>примирение, </a:t>
            </a:r>
            <a:br>
              <a:rPr lang="ru-RU" b="1" dirty="0"/>
            </a:br>
            <a:r>
              <a:rPr lang="ru-RU" b="1" dirty="0" smtClean="0"/>
              <a:t>переговоры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ЯгуповаДА.OBLSUD\Desktop\медиация\sluzhba_mediaci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30" y="2996951"/>
            <a:ext cx="6696744" cy="36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0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примирительных процедур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2527193" cy="41764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МЕДИАЦИЯ</a:t>
            </a:r>
          </a:p>
          <a:p>
            <a:r>
              <a:rPr lang="ru-RU" dirty="0" smtClean="0"/>
              <a:t>Цель – создание правовых </a:t>
            </a:r>
            <a:r>
              <a:rPr lang="ru-RU" dirty="0"/>
              <a:t>условий для применения в Российской Федерации альтернативной процедуры урегулирования споров с участием в качестве посредника независимого лица - медиатора (процедуры медиации), содействия развитию партнерских деловых отношений и формированию этики делового оборота, гармонизации социальных отношений.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131840" y="2204864"/>
            <a:ext cx="2664296" cy="40324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СУДЕБНОЕ ПРИМИРЕНИЕ</a:t>
            </a:r>
          </a:p>
          <a:p>
            <a:r>
              <a:rPr lang="ru-RU" dirty="0" smtClean="0"/>
              <a:t>Судебное примирение проводится  в целях достижения сторонами взаимоприемлемого </a:t>
            </a:r>
            <a:r>
              <a:rPr lang="ru-RU" dirty="0"/>
              <a:t>результата и урегулирования конфликта с учетом интересов сторон.</a:t>
            </a:r>
          </a:p>
          <a:p>
            <a:r>
              <a:rPr lang="ru-RU" dirty="0" smtClean="0"/>
              <a:t>Задачами </a:t>
            </a:r>
            <a:r>
              <a:rPr lang="ru-RU" dirty="0"/>
              <a:t>судебного примирения являются соотнесение и сближение позиций сторон по делу, выявление дополнительных возможностей для урегулирования спора с учетом интересов сторон, оказания им содействия в достижении результата примирения.</a:t>
            </a:r>
          </a:p>
          <a:p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228184" y="2204864"/>
            <a:ext cx="266429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2000" b="1" dirty="0" smtClean="0"/>
              <a:t>ПЕРЕГОВОРЫ</a:t>
            </a:r>
          </a:p>
          <a:p>
            <a:r>
              <a:rPr lang="ru-RU" sz="2000" dirty="0" smtClean="0"/>
              <a:t>Путем совместного поиска заключить  мировое соглашение по какому-либо вопросу, достичь такого результата, которым все  стороны будут довольны.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707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Комната примирения супругов</a:t>
            </a:r>
            <a:br>
              <a:rPr lang="ru-RU" dirty="0" smtClean="0"/>
            </a:br>
            <a:r>
              <a:rPr lang="ru-RU" sz="1800" dirty="0" smtClean="0"/>
              <a:t>В Орловской области действует пилотный проект «Комната примирения супругов» </a:t>
            </a:r>
            <a:br>
              <a:rPr lang="ru-RU" sz="1800" dirty="0" smtClean="0"/>
            </a:br>
            <a:r>
              <a:rPr lang="ru-RU" sz="1800" dirty="0" smtClean="0"/>
              <a:t>с целью разрешения семейных конфликтов и споров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Комната примирения супругов работает на базе Семейного МФЦ</a:t>
            </a:r>
          </a:p>
          <a:p>
            <a:r>
              <a:rPr lang="ru-RU" dirty="0" smtClean="0"/>
              <a:t>            +7(4862) 30 34 36</a:t>
            </a:r>
          </a:p>
          <a:p>
            <a:endParaRPr lang="ru-RU" dirty="0"/>
          </a:p>
          <a:p>
            <a:r>
              <a:rPr lang="ru-RU" dirty="0" smtClean="0"/>
              <a:t>           г. Орел,</a:t>
            </a:r>
          </a:p>
          <a:p>
            <a:pPr marL="0" indent="0">
              <a:buNone/>
            </a:pPr>
            <a:r>
              <a:rPr lang="ru-RU" dirty="0" smtClean="0"/>
              <a:t>              ул. Комсомольская,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д. 102А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Специалисты  комнаты примирения супругов готовы  бесплатно оказать психологическую, юридическую, консультационную и иную помощь в разрешении семейного конфликта</a:t>
            </a:r>
            <a:endParaRPr lang="ru-RU" dirty="0"/>
          </a:p>
        </p:txBody>
      </p:sp>
      <p:pic>
        <p:nvPicPr>
          <p:cNvPr id="1026" name="Picture 2" descr="C:\Users\ЯгуповаДА.OBLSUD\Desktop\Соглашение МФЦ\1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578557" cy="5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гуповаДА.OBLSUD\Desktop\Соглашение МФЦ\1\pngegg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4" y="4725144"/>
            <a:ext cx="578557" cy="5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0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КОМНАТА ПРИМИРЕНИЯ СУПРУГОВ:</a:t>
            </a:r>
            <a:br>
              <a:rPr lang="ru-RU" sz="3200" dirty="0" smtClean="0"/>
            </a:br>
            <a:r>
              <a:rPr lang="ru-RU" sz="3200" dirty="0" smtClean="0"/>
              <a:t>цели,  преимущества,  порядок примирения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Объект 3"/>
          <p:cNvSpPr txBox="1">
            <a:spLocks noGrp="1"/>
          </p:cNvSpPr>
          <p:nvPr>
            <p:ph sz="quarter" idx="13"/>
          </p:nvPr>
        </p:nvSpPr>
        <p:spPr>
          <a:xfrm>
            <a:off x="676655" y="1916832"/>
            <a:ext cx="2455185" cy="420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Цели</a:t>
            </a:r>
          </a:p>
          <a:p>
            <a:r>
              <a:rPr lang="ru-RU" dirty="0" smtClean="0"/>
              <a:t>Защита семейных ценностей.</a:t>
            </a:r>
          </a:p>
          <a:p>
            <a:r>
              <a:rPr lang="ru-RU" dirty="0" smtClean="0"/>
              <a:t>Разрешение семейных конфликтов и споров.</a:t>
            </a:r>
          </a:p>
          <a:p>
            <a:r>
              <a:rPr lang="ru-RU" dirty="0" smtClean="0"/>
              <a:t>Сокращение общего количества конфликтных ситуаций в семьях.</a:t>
            </a:r>
            <a:endParaRPr lang="ru-RU" dirty="0"/>
          </a:p>
        </p:txBody>
      </p:sp>
      <p:sp>
        <p:nvSpPr>
          <p:cNvPr id="6" name="Объект 3"/>
          <p:cNvSpPr txBox="1">
            <a:spLocks noGrp="1"/>
          </p:cNvSpPr>
          <p:nvPr>
            <p:ph sz="quarter" idx="14"/>
          </p:nvPr>
        </p:nvSpPr>
        <p:spPr>
          <a:xfrm>
            <a:off x="3203848" y="1988840"/>
            <a:ext cx="2736304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b="1" dirty="0" smtClean="0"/>
              <a:t>Преимущества</a:t>
            </a:r>
          </a:p>
          <a:p>
            <a:pPr marL="0" indent="0">
              <a:buNone/>
            </a:pPr>
            <a:r>
              <a:rPr lang="ru-RU" sz="3400" dirty="0" smtClean="0"/>
              <a:t>       Специалисты комнаты:</a:t>
            </a:r>
          </a:p>
          <a:p>
            <a:r>
              <a:rPr lang="ru-RU" sz="3400" dirty="0"/>
              <a:t>п</a:t>
            </a:r>
            <a:r>
              <a:rPr lang="ru-RU" sz="3400" dirty="0" smtClean="0"/>
              <a:t>омогут  услышать друг друга и наладить взаимоотношения супругов</a:t>
            </a:r>
          </a:p>
          <a:p>
            <a:r>
              <a:rPr lang="ru-RU" sz="3400" dirty="0"/>
              <a:t>р</a:t>
            </a:r>
            <a:r>
              <a:rPr lang="ru-RU" sz="3400" dirty="0" smtClean="0"/>
              <a:t>азъяснят права и родительские обязанности супругов</a:t>
            </a:r>
          </a:p>
          <a:p>
            <a:r>
              <a:rPr lang="ru-RU" sz="3400" dirty="0"/>
              <a:t>о</a:t>
            </a:r>
            <a:r>
              <a:rPr lang="ru-RU" sz="3400" dirty="0" smtClean="0"/>
              <a:t>кажут помощь семьям и  социальное сопровождение во взаимодействии с государственными органами и учреждениями</a:t>
            </a:r>
          </a:p>
          <a:p>
            <a:r>
              <a:rPr lang="ru-RU" sz="3400" dirty="0"/>
              <a:t>п</a:t>
            </a:r>
            <a:r>
              <a:rPr lang="ru-RU" sz="3400" dirty="0" smtClean="0"/>
              <a:t>омогут справиться с тяжелыми переживаниями после распада </a:t>
            </a:r>
            <a:r>
              <a:rPr lang="ru-RU" sz="3400" dirty="0" smtClean="0"/>
              <a:t>семьи</a:t>
            </a:r>
            <a:endParaRPr lang="ru-RU" sz="3400" dirty="0" smtClean="0"/>
          </a:p>
          <a:p>
            <a:r>
              <a:rPr lang="ru-RU" sz="3400" dirty="0"/>
              <a:t>п</a:t>
            </a:r>
            <a:r>
              <a:rPr lang="ru-RU" sz="3400" dirty="0" smtClean="0"/>
              <a:t>роведут консультацию по разрешению имущественных споров</a:t>
            </a:r>
          </a:p>
          <a:p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205313" y="1988840"/>
            <a:ext cx="2687742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/>
              <a:t>Порядок примирения</a:t>
            </a:r>
          </a:p>
          <a:p>
            <a:pPr algn="just"/>
            <a:r>
              <a:rPr lang="ru-RU" sz="2000" dirty="0" smtClean="0"/>
              <a:t>Проводится по  добровольному обращению сторон, вовлеченных в семейный              конфликт.</a:t>
            </a:r>
          </a:p>
          <a:p>
            <a:pPr algn="just"/>
            <a:r>
              <a:rPr lang="ru-RU" sz="2000" dirty="0" smtClean="0"/>
              <a:t> Стороны могут обратиться в комнату примирения супругов  как </a:t>
            </a:r>
            <a:r>
              <a:rPr lang="ru-RU" sz="2000" dirty="0"/>
              <a:t>до обращения в суд, так и после начала судебного разбирательства, в том числе по предложению судьи.</a:t>
            </a:r>
          </a:p>
          <a:p>
            <a:pPr algn="just"/>
            <a:endParaRPr lang="ru-RU" sz="2000" dirty="0" smtClean="0"/>
          </a:p>
          <a:p>
            <a:pPr algn="ctr"/>
            <a:endParaRPr lang="ru-RU" dirty="0"/>
          </a:p>
        </p:txBody>
      </p:sp>
      <p:pic>
        <p:nvPicPr>
          <p:cNvPr id="2050" name="Picture 2" descr="C:\Users\ЯгуповаДА.OBLSUD\Desktop\Соглашение МФЦ\1\1683340212_kartinkof-club-p-obnimayushchiesya-chelovechki-kartinki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34441"/>
            <a:ext cx="1011660" cy="10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ЯгуповаДА.OBLSUD\Desktop\Соглашение МФЦ\1\w_0a28e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634441"/>
            <a:ext cx="997479" cy="99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9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 о примирении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4320480" cy="40324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«В </a:t>
            </a:r>
            <a:r>
              <a:rPr lang="ru-RU" dirty="0"/>
              <a:t>драке оставьте место для </a:t>
            </a:r>
            <a:r>
              <a:rPr lang="ru-RU" dirty="0" smtClean="0"/>
              <a:t>примирения».                           Русская </a:t>
            </a:r>
            <a:r>
              <a:rPr lang="ru-RU" dirty="0"/>
              <a:t>пословица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«Лучшее </a:t>
            </a:r>
            <a:r>
              <a:rPr lang="ru-RU" dirty="0"/>
              <a:t>примирение предпочтительнее лучшего </a:t>
            </a:r>
            <a:r>
              <a:rPr lang="ru-RU" dirty="0" smtClean="0"/>
              <a:t>развода».                                    Мигель </a:t>
            </a:r>
            <a:r>
              <a:rPr lang="ru-RU" dirty="0"/>
              <a:t>де Сервантес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/>
              <a:t>Жизнь слишком коротка, чтобы тратить ее на борьбу и ссоры, особенно в священном кругу семьи».</a:t>
            </a:r>
            <a:br>
              <a:rPr lang="ru-RU" dirty="0"/>
            </a:br>
            <a:r>
              <a:rPr lang="ru-RU" dirty="0"/>
              <a:t>Императрица Александра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Самый невыгодный мир лучше самой справедливой войны».                                  Эразм </a:t>
            </a:r>
            <a:r>
              <a:rPr lang="ru-RU" dirty="0" err="1"/>
              <a:t>Роттердамский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22026" y="2204864"/>
            <a:ext cx="4104456" cy="2304256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«</a:t>
            </a:r>
            <a:r>
              <a:rPr lang="ru-RU" sz="2000" dirty="0" smtClean="0"/>
              <a:t>Люди становятся  близкими  постепенно… Чужими – мгновенно…»                            Омар Хайям.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Примирение - самый быстрый способ изменить вашу жизнь». Марк </a:t>
            </a:r>
            <a:r>
              <a:rPr lang="ru-RU" sz="2000" dirty="0" err="1"/>
              <a:t>Харт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  <p:pic>
        <p:nvPicPr>
          <p:cNvPr id="3075" name="Picture 3" descr="C:\Users\ЯгуповаДА.OBLSUD\Desktop\Соглашение МФЦ\1\1675360403_grizly-club-p-upravlyayushchii-klipart-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252381" cy="23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такое </a:t>
            </a:r>
            <a:r>
              <a:rPr lang="ru-RU" b="1" dirty="0" smtClean="0"/>
              <a:t>медиация?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2420888"/>
            <a:ext cx="3822192" cy="396044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Медиация (посредничество) </a:t>
            </a:r>
            <a:r>
              <a:rPr lang="ru-RU" dirty="0"/>
              <a:t>– это альтернативная  форма разрешения конфликта с участием третьей нейтральной, беспристрастной, не заинтересованной в данном конфликте стороны – </a:t>
            </a:r>
            <a:r>
              <a:rPr lang="ru-RU" dirty="0" smtClean="0"/>
              <a:t>медиатора.</a:t>
            </a:r>
          </a:p>
          <a:p>
            <a:r>
              <a:rPr lang="ru-RU" dirty="0"/>
              <a:t>Деятельность по проведению процедуры медиации осуществляется </a:t>
            </a:r>
            <a:r>
              <a:rPr lang="ru-RU" dirty="0" smtClean="0"/>
              <a:t>как </a:t>
            </a:r>
            <a:r>
              <a:rPr lang="ru-RU" dirty="0"/>
              <a:t>на платной, так и на бесплатной </a:t>
            </a:r>
            <a:r>
              <a:rPr lang="ru-RU" dirty="0" smtClean="0"/>
              <a:t>основе.</a:t>
            </a:r>
          </a:p>
          <a:p>
            <a:r>
              <a:rPr lang="ru-RU" dirty="0" smtClean="0"/>
              <a:t>Оплата осуществляется </a:t>
            </a:r>
            <a:r>
              <a:rPr lang="ru-RU" dirty="0"/>
              <a:t>сторонами в равных долях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45152" y="2420888"/>
            <a:ext cx="3822192" cy="38164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Медиатор </a:t>
            </a:r>
            <a:r>
              <a:rPr lang="ru-RU" dirty="0" smtClean="0"/>
              <a:t>– нейтральное лицо</a:t>
            </a:r>
            <a:r>
              <a:rPr lang="ru-RU" dirty="0"/>
              <a:t>, не </a:t>
            </a:r>
            <a:r>
              <a:rPr lang="ru-RU" dirty="0" smtClean="0"/>
              <a:t>заинтересованное </a:t>
            </a:r>
            <a:r>
              <a:rPr lang="ru-RU" dirty="0"/>
              <a:t>в разрешении спора в пользу одной из сторон, не являющееся представителем или доверенным лицом ни какой стороны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Медиатор:</a:t>
            </a:r>
          </a:p>
          <a:p>
            <a:pPr lvl="0"/>
            <a:r>
              <a:rPr lang="ru-RU" i="1" dirty="0" smtClean="0"/>
              <a:t>беспристрастен </a:t>
            </a:r>
            <a:r>
              <a:rPr lang="ru-RU" i="1" dirty="0"/>
              <a:t>и </a:t>
            </a:r>
            <a:r>
              <a:rPr lang="ru-RU" i="1" dirty="0" smtClean="0"/>
              <a:t>независим</a:t>
            </a:r>
            <a:r>
              <a:rPr lang="ru-RU" i="1" dirty="0"/>
              <a:t> </a:t>
            </a:r>
            <a:endParaRPr lang="ru-RU" i="1" dirty="0" smtClean="0"/>
          </a:p>
          <a:p>
            <a:pPr lvl="0"/>
            <a:r>
              <a:rPr lang="ru-RU" i="1" dirty="0" smtClean="0"/>
              <a:t>соблюдает конфиденциальность</a:t>
            </a:r>
            <a:endParaRPr lang="ru-RU" dirty="0"/>
          </a:p>
          <a:p>
            <a:r>
              <a:rPr lang="ru-RU" i="1" dirty="0" smtClean="0"/>
              <a:t>соблюдает </a:t>
            </a:r>
            <a:r>
              <a:rPr lang="ru-RU" i="1" dirty="0"/>
              <a:t>сотрудничество и равноправие </a:t>
            </a:r>
            <a:r>
              <a:rPr lang="ru-RU" i="1" dirty="0" smtClean="0"/>
              <a:t>сторон</a:t>
            </a:r>
          </a:p>
          <a:p>
            <a:r>
              <a:rPr lang="ru-RU" i="1" dirty="0" smtClean="0"/>
              <a:t>участвует </a:t>
            </a:r>
            <a:r>
              <a:rPr lang="ru-RU" i="1" dirty="0"/>
              <a:t>в переговорах по урегулированию конфликта сторон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07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Медиация. Этапы</a:t>
            </a:r>
            <a:endParaRPr lang="ru-RU" dirty="0"/>
          </a:p>
        </p:txBody>
      </p:sp>
      <p:pic>
        <p:nvPicPr>
          <p:cNvPr id="1027" name="Picture 3" descr="C:\Users\ЯгуповаДА.OBLSUD\Desktop\Соглашение МФЦ\1\6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8940"/>
            <a:ext cx="7383289" cy="50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6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судебное примирение?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Судебное примирение </a:t>
            </a:r>
            <a:r>
              <a:rPr lang="ru-RU" dirty="0"/>
              <a:t>является примирительной процедурой с участием судебного примирителя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Судебное примирение сторонами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не </a:t>
            </a:r>
            <a:r>
              <a:rPr lang="ru-RU" dirty="0" smtClean="0"/>
              <a:t>оплачивается.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Судебным примирителем является судья, пребывающий в отставке и включенный в список судебных примирителей, который утверждается Пленумом Верховного Суда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6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7700"/>
            <a:ext cx="3845359" cy="3615168"/>
          </a:xfrm>
        </p:spPr>
        <p:txBody>
          <a:bodyPr>
            <a:noAutofit/>
          </a:bodyPr>
          <a:lstStyle/>
          <a:p>
            <a:r>
              <a:rPr lang="ru-RU" sz="1800" dirty="0"/>
              <a:t>Стороны вправе урегулировать спор путем проведения переговоров в целях примирения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 smtClean="0"/>
              <a:t>Переговоры </a:t>
            </a:r>
            <a:r>
              <a:rPr lang="ru-RU" sz="1800" dirty="0"/>
              <a:t>осуществляются на условиях, определяемых сторонами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Переговоры - одно из наиболее простых, распространенных, эффективных и доступных средств урегулирования </a:t>
            </a:r>
            <a:r>
              <a:rPr lang="ru-RU" sz="1800" dirty="0" smtClean="0"/>
              <a:t>конфликтов.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ереговоры</a:t>
            </a:r>
            <a:endParaRPr lang="ru-RU" dirty="0"/>
          </a:p>
        </p:txBody>
      </p:sp>
      <p:pic>
        <p:nvPicPr>
          <p:cNvPr id="1027" name="Picture 3" descr="836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66530"/>
            <a:ext cx="3716337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4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Возврат </a:t>
            </a:r>
            <a:r>
              <a:rPr lang="ru-RU" dirty="0"/>
              <a:t>государственной пошлины при заключении </a:t>
            </a:r>
            <a:r>
              <a:rPr lang="ru-RU" dirty="0" smtClean="0"/>
              <a:t>соглашения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dirty="0"/>
              <a:t>о примирении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7911" y="1892978"/>
            <a:ext cx="3822192" cy="4560358"/>
          </a:xfrm>
        </p:spPr>
        <p:txBody>
          <a:bodyPr>
            <a:normAutofit fontScale="32500" lnSpcReduction="20000"/>
          </a:bodyPr>
          <a:lstStyle/>
          <a:p>
            <a:r>
              <a:rPr lang="ru-RU" sz="4600" dirty="0"/>
              <a:t>При заключении мирового соглашения (соглашения о примирении), отказе истца (административного истца) от иска (административного иска), признании ответчиком (административным ответчиком) иска (административного иска), в том числе по результатам проведения примирительных процедур, </a:t>
            </a:r>
            <a:endParaRPr lang="ru-RU" sz="4600" dirty="0" smtClean="0"/>
          </a:p>
          <a:p>
            <a:r>
              <a:rPr lang="ru-RU" sz="4600" dirty="0" smtClean="0"/>
              <a:t>до </a:t>
            </a:r>
            <a:r>
              <a:rPr lang="ru-RU" sz="4600" dirty="0"/>
              <a:t>принятия решения судом первой инстанции возврату истцу (административному истцу) </a:t>
            </a:r>
            <a:r>
              <a:rPr lang="ru-RU" sz="4600" dirty="0" smtClean="0"/>
              <a:t>подлежит </a:t>
            </a:r>
            <a:r>
              <a:rPr lang="ru-RU" sz="4600" dirty="0"/>
              <a:t>70 процентов суммы уплаченной им государственной </a:t>
            </a:r>
            <a:r>
              <a:rPr lang="ru-RU" sz="4600" dirty="0" smtClean="0"/>
              <a:t>пошлины; </a:t>
            </a:r>
          </a:p>
          <a:p>
            <a:r>
              <a:rPr lang="ru-RU" sz="4600" dirty="0" smtClean="0"/>
              <a:t>на </a:t>
            </a:r>
            <a:r>
              <a:rPr lang="ru-RU" sz="4600" dirty="0"/>
              <a:t>стадии рассмотрения дела судом апелляционной инстанции - </a:t>
            </a:r>
            <a:r>
              <a:rPr lang="ru-RU" sz="4600" dirty="0" smtClean="0"/>
              <a:t>                     50 процентов; </a:t>
            </a:r>
          </a:p>
          <a:p>
            <a:r>
              <a:rPr lang="ru-RU" sz="4600" dirty="0" smtClean="0"/>
              <a:t>на </a:t>
            </a:r>
            <a:r>
              <a:rPr lang="ru-RU" sz="4600" dirty="0"/>
              <a:t>стадии рассмотрения дела судом кассационной инстанции, пересмотра судебных актов в порядке надзора - </a:t>
            </a:r>
            <a:r>
              <a:rPr lang="ru-RU" sz="4600" dirty="0" smtClean="0"/>
              <a:t>    30 </a:t>
            </a:r>
            <a:r>
              <a:rPr lang="ru-RU" sz="4600" dirty="0"/>
              <a:t>процентов.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8355" y="2348880"/>
            <a:ext cx="4510642" cy="37946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900" b="1" dirty="0" smtClean="0"/>
              <a:t>Сумма возврата истцу от уплаченной им госпошлины может составлять:</a:t>
            </a:r>
          </a:p>
          <a:p>
            <a:pPr algn="ctr"/>
            <a:r>
              <a:rPr lang="ru-RU" sz="7200" b="1" dirty="0" smtClean="0"/>
              <a:t>70 %</a:t>
            </a:r>
          </a:p>
          <a:p>
            <a:pPr algn="ctr"/>
            <a:r>
              <a:rPr lang="ru-RU" sz="7200" b="1" dirty="0" smtClean="0"/>
              <a:t>50 %</a:t>
            </a:r>
          </a:p>
          <a:p>
            <a:pPr algn="ctr"/>
            <a:r>
              <a:rPr lang="ru-RU" sz="7200" b="1" dirty="0" smtClean="0"/>
              <a:t> 30% 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6477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Сферы </a:t>
            </a:r>
            <a:r>
              <a:rPr lang="ru-RU" sz="4000" b="1" dirty="0" smtClean="0"/>
              <a:t>применения примирительных процедур (примеры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9797" y="1782869"/>
            <a:ext cx="4247327" cy="442567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Семейные конфликты: </a:t>
            </a:r>
            <a:endParaRPr lang="ru-RU" b="1" dirty="0"/>
          </a:p>
          <a:p>
            <a:r>
              <a:rPr lang="ru-RU" i="1" dirty="0" smtClean="0"/>
              <a:t> </a:t>
            </a:r>
            <a:r>
              <a:rPr lang="ru-RU" i="1" dirty="0"/>
              <a:t>раздел имущества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/>
              <a:t>наследование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/>
              <a:t>совместное воспитание </a:t>
            </a:r>
            <a:r>
              <a:rPr lang="ru-RU" i="1" dirty="0" smtClean="0"/>
              <a:t>детей</a:t>
            </a:r>
          </a:p>
          <a:p>
            <a:r>
              <a:rPr lang="ru-RU" i="1" dirty="0"/>
              <a:t>р</a:t>
            </a:r>
            <a:r>
              <a:rPr lang="ru-RU" i="1" dirty="0" smtClean="0"/>
              <a:t>асторжение брака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r>
              <a:rPr lang="ru-RU" b="1" i="1" dirty="0"/>
              <a:t>Трудовые конфликты:</a:t>
            </a:r>
            <a:endParaRPr lang="ru-RU" b="1" dirty="0"/>
          </a:p>
          <a:p>
            <a:r>
              <a:rPr lang="ru-RU" i="1" dirty="0" smtClean="0"/>
              <a:t> </a:t>
            </a:r>
            <a:r>
              <a:rPr lang="ru-RU" i="1" dirty="0"/>
              <a:t>оплата </a:t>
            </a:r>
            <a:r>
              <a:rPr lang="ru-RU" i="1" dirty="0" smtClean="0"/>
              <a:t> </a:t>
            </a:r>
            <a:r>
              <a:rPr lang="ru-RU" i="1" dirty="0"/>
              <a:t>труда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/>
              <a:t>условия труда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/>
              <a:t>увольнение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/>
              <a:t>выплаты и компенсации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r>
              <a:rPr lang="ru-RU" b="1" i="1" dirty="0"/>
              <a:t>Гражданские конфликты:</a:t>
            </a:r>
            <a:endParaRPr lang="ru-RU" b="1" dirty="0"/>
          </a:p>
          <a:p>
            <a:r>
              <a:rPr lang="ru-RU" i="1" dirty="0" smtClean="0"/>
              <a:t> </a:t>
            </a:r>
            <a:r>
              <a:rPr lang="ru-RU" i="1" dirty="0" smtClean="0"/>
              <a:t>купля-продажа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 smtClean="0"/>
              <a:t>аренда</a:t>
            </a:r>
            <a:endParaRPr lang="ru-RU" dirty="0"/>
          </a:p>
          <a:p>
            <a:r>
              <a:rPr lang="ru-RU" i="1" dirty="0" smtClean="0"/>
              <a:t> поставка</a:t>
            </a:r>
            <a:endParaRPr lang="ru-RU" dirty="0"/>
          </a:p>
          <a:p>
            <a:r>
              <a:rPr lang="ru-RU" i="1" dirty="0" smtClean="0"/>
              <a:t> оказание </a:t>
            </a:r>
            <a:r>
              <a:rPr lang="ru-RU" i="1" dirty="0"/>
              <a:t>услуг</a:t>
            </a:r>
            <a:endParaRPr lang="ru-RU" dirty="0"/>
          </a:p>
          <a:p>
            <a:r>
              <a:rPr lang="ru-RU" i="1" dirty="0" smtClean="0"/>
              <a:t> честь</a:t>
            </a:r>
            <a:r>
              <a:rPr lang="ru-RU" i="1" dirty="0"/>
              <a:t>, достоинство, деловая репутация</a:t>
            </a:r>
            <a:endParaRPr lang="ru-RU" dirty="0"/>
          </a:p>
          <a:p>
            <a:r>
              <a:rPr lang="ru-RU" i="1" dirty="0" smtClean="0"/>
              <a:t> </a:t>
            </a:r>
            <a:r>
              <a:rPr lang="ru-RU" i="1" dirty="0"/>
              <a:t>земля</a:t>
            </a:r>
            <a:endParaRPr lang="ru-RU" dirty="0"/>
          </a:p>
        </p:txBody>
      </p:sp>
      <p:pic>
        <p:nvPicPr>
          <p:cNvPr id="7" name="Picture 2" descr="C:\Users\ЯгуповаДА.OBLSUD\Desktop\медиация\5I9T9HN3r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628800"/>
            <a:ext cx="2808312" cy="125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ЯгуповаДА.OBLSUD\Desktop\медиация\93a64adf94f4434487f8dadc58052b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5660"/>
            <a:ext cx="2736304" cy="16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ЯгуповаДА.OBLSUD\Desktop\медиация\Dtm5BGGXgAILR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8930"/>
            <a:ext cx="2952328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проведения</a:t>
            </a:r>
            <a:br>
              <a:rPr lang="ru-RU" dirty="0" smtClean="0"/>
            </a:br>
            <a:r>
              <a:rPr lang="ru-RU" dirty="0" smtClean="0"/>
              <a:t>примирительных процедур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347864" y="2060848"/>
            <a:ext cx="2808312" cy="417646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СУДЕБНОЕ ПРИМИРЕНИЕ</a:t>
            </a:r>
          </a:p>
          <a:p>
            <a:r>
              <a:rPr lang="ru-RU" dirty="0" smtClean="0"/>
              <a:t>Проводится по ходатайству сторон (стороны), либо по предложению суда при наличии согласия сторон.</a:t>
            </a:r>
          </a:p>
          <a:p>
            <a:r>
              <a:rPr lang="ru-RU" dirty="0" smtClean="0"/>
              <a:t>Основанием для проведения судебного примирения является определение суда.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2880320" cy="44644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/>
              <a:t>МЕДИАЦИЯ</a:t>
            </a:r>
          </a:p>
          <a:p>
            <a:r>
              <a:rPr lang="ru-RU" dirty="0" smtClean="0"/>
              <a:t>Применение </a:t>
            </a:r>
            <a:r>
              <a:rPr lang="ru-RU" dirty="0"/>
              <a:t>процедуры медиации осуществляется на основании соглашения </a:t>
            </a:r>
            <a:r>
              <a:rPr lang="ru-RU" dirty="0" smtClean="0"/>
              <a:t>сторон. </a:t>
            </a:r>
          </a:p>
          <a:p>
            <a:r>
              <a:rPr lang="ru-RU" dirty="0"/>
              <a:t>М</a:t>
            </a:r>
            <a:r>
              <a:rPr lang="ru-RU" dirty="0" smtClean="0"/>
              <a:t>ожет </a:t>
            </a:r>
            <a:r>
              <a:rPr lang="ru-RU" dirty="0"/>
              <a:t>быть применена при возникновении спора как до обращения в суд, так и после начала судебного разбирательства, в том числе по предложению судьи.</a:t>
            </a:r>
          </a:p>
          <a:p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084168" y="2132856"/>
            <a:ext cx="2808312" cy="4256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900" b="1" dirty="0" smtClean="0"/>
              <a:t>ПЕРЕГОВОРЫ</a:t>
            </a:r>
          </a:p>
          <a:p>
            <a:pPr algn="ctr"/>
            <a:endParaRPr lang="ru-RU" sz="2900" b="1" dirty="0" smtClean="0"/>
          </a:p>
          <a:p>
            <a:r>
              <a:rPr lang="ru-RU" sz="2900" dirty="0"/>
              <a:t>Переговоры могут проходить в устной и в письменной формах.</a:t>
            </a:r>
          </a:p>
          <a:p>
            <a:r>
              <a:rPr lang="ru-RU" sz="2900" dirty="0"/>
              <a:t>Для использования данной примирительной процедуры   </a:t>
            </a:r>
            <a:r>
              <a:rPr lang="ru-RU" sz="2900" dirty="0" smtClean="0"/>
              <a:t>                    необходимо</a:t>
            </a:r>
            <a:r>
              <a:rPr lang="ru-RU" sz="2900" dirty="0"/>
              <a:t> </a:t>
            </a:r>
            <a:r>
              <a:rPr lang="ru-RU" sz="2900" dirty="0" smtClean="0"/>
              <a:t>                   обратиться </a:t>
            </a:r>
            <a:r>
              <a:rPr lang="ru-RU" sz="2900" dirty="0"/>
              <a:t>к судье с письменным ходатайством об отложении судебного заседания (для проведения переговоров).</a:t>
            </a:r>
          </a:p>
          <a:p>
            <a:pPr algn="ctr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25522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</a:t>
            </a:r>
            <a:br>
              <a:rPr lang="ru-RU" dirty="0" smtClean="0"/>
            </a:br>
            <a:r>
              <a:rPr lang="ru-RU" dirty="0" smtClean="0"/>
              <a:t> примирительных процедур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2671209" cy="41673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МЕДИАЦИЯ</a:t>
            </a:r>
          </a:p>
          <a:p>
            <a:r>
              <a:rPr lang="ru-RU" dirty="0" smtClean="0"/>
              <a:t>Позволяет </a:t>
            </a:r>
            <a:r>
              <a:rPr lang="ru-RU" dirty="0"/>
              <a:t>сохранить человеческие и деловые отношения.</a:t>
            </a:r>
          </a:p>
          <a:p>
            <a:r>
              <a:rPr lang="ru-RU" dirty="0"/>
              <a:t>Справедливое решение, основанное на интересах участников.</a:t>
            </a:r>
          </a:p>
          <a:p>
            <a:r>
              <a:rPr lang="ru-RU" dirty="0"/>
              <a:t>Участники контролируют процесс переговоров.</a:t>
            </a:r>
          </a:p>
          <a:p>
            <a:r>
              <a:rPr lang="ru-RU" dirty="0"/>
              <a:t>Нестандартные и гибкие решения.</a:t>
            </a:r>
          </a:p>
          <a:p>
            <a:r>
              <a:rPr lang="ru-RU" dirty="0"/>
              <a:t>Конфиденциальность и отсутствие публичности.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915816" y="1988840"/>
            <a:ext cx="2808312" cy="36004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СУДЕБНОЕ ПРИМИРЕНИЕ</a:t>
            </a:r>
          </a:p>
          <a:p>
            <a:r>
              <a:rPr lang="ru-RU" dirty="0" smtClean="0"/>
              <a:t>Снижение конфликтности.</a:t>
            </a:r>
          </a:p>
          <a:p>
            <a:r>
              <a:rPr lang="ru-RU" dirty="0" smtClean="0"/>
              <a:t>Укрепление социальных и деловых связей.</a:t>
            </a:r>
          </a:p>
          <a:p>
            <a:r>
              <a:rPr lang="ru-RU" dirty="0" smtClean="0"/>
              <a:t>Развитие партнерских отношений.</a:t>
            </a:r>
          </a:p>
          <a:p>
            <a:r>
              <a:rPr lang="ru-RU" dirty="0" smtClean="0"/>
              <a:t>Формирование уважительного отношения к закону.</a:t>
            </a:r>
          </a:p>
          <a:p>
            <a:r>
              <a:rPr lang="ru-RU" dirty="0" smtClean="0"/>
              <a:t>Быстрое разрешение конфликта.</a:t>
            </a:r>
            <a:endParaRPr lang="ru-RU" dirty="0"/>
          </a:p>
        </p:txBody>
      </p:sp>
      <p:pic>
        <p:nvPicPr>
          <p:cNvPr id="6" name="Picture 2" descr="C:\Users\ЯгуповаДА.OBLSUD\Desktop\медиация\istock_000009334300small_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64343"/>
            <a:ext cx="2592288" cy="14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ЯгуповаДА.OBLSUD\Desktop\медиация\12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62625"/>
            <a:ext cx="1060684" cy="10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6159479" y="2062225"/>
            <a:ext cx="2733001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/>
              <a:t>ПЕРЕГОВОРЫ</a:t>
            </a:r>
          </a:p>
          <a:p>
            <a:r>
              <a:rPr lang="ru-RU" sz="1800" dirty="0" smtClean="0"/>
              <a:t>Не </a:t>
            </a:r>
            <a:r>
              <a:rPr lang="ru-RU" sz="1800" dirty="0"/>
              <a:t>влекут дополнительных </a:t>
            </a:r>
            <a:r>
              <a:rPr lang="ru-RU" sz="1800" dirty="0" smtClean="0"/>
              <a:t>расходов  </a:t>
            </a:r>
          </a:p>
          <a:p>
            <a:r>
              <a:rPr lang="ru-RU" sz="1800" dirty="0"/>
              <a:t>Н</a:t>
            </a:r>
            <a:r>
              <a:rPr lang="ru-RU" sz="1800" dirty="0" smtClean="0"/>
              <a:t>е </a:t>
            </a:r>
            <a:r>
              <a:rPr lang="ru-RU" sz="1800" dirty="0"/>
              <a:t>представляют риска для </a:t>
            </a:r>
            <a:r>
              <a:rPr lang="ru-RU" sz="1800" dirty="0" smtClean="0"/>
              <a:t>сторон.</a:t>
            </a:r>
          </a:p>
          <a:p>
            <a:r>
              <a:rPr lang="ru-RU" sz="1800" dirty="0" smtClean="0"/>
              <a:t>Направлены </a:t>
            </a:r>
            <a:r>
              <a:rPr lang="ru-RU" sz="1800" dirty="0"/>
              <a:t>на конструктивное обсуждение предмета спора.</a:t>
            </a:r>
          </a:p>
          <a:p>
            <a:endParaRPr lang="ru-RU" b="1" dirty="0" smtClean="0"/>
          </a:p>
        </p:txBody>
      </p:sp>
      <p:pic>
        <p:nvPicPr>
          <p:cNvPr id="4098" name="Picture 2" descr="Без назв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89" y="5189497"/>
            <a:ext cx="1435693" cy="14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554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348</TotalTime>
  <Words>813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ПРИМИРИТЕЛЬНЫЕ ПРОЦЕДУРЫ: медиация,  судебное примирение,  переговоры</vt:lpstr>
      <vt:lpstr>Что такое медиация? </vt:lpstr>
      <vt:lpstr>Медиация. Этапы</vt:lpstr>
      <vt:lpstr>Что такое судебное примирение?</vt:lpstr>
      <vt:lpstr>Переговоры</vt:lpstr>
      <vt:lpstr> Возврат государственной пошлины при заключении соглашения                                      о примирении</vt:lpstr>
      <vt:lpstr>Сферы применения примирительных процедур (примеры)</vt:lpstr>
      <vt:lpstr>Порядок проведения примирительных процедур</vt:lpstr>
      <vt:lpstr>Преимущества  примирительных процедур</vt:lpstr>
      <vt:lpstr>Цели примирительных процедур</vt:lpstr>
      <vt:lpstr>Комната примирения супругов В Орловской области действует пилотный проект «Комната примирения супругов»  с целью разрешения семейных конфликтов и споров</vt:lpstr>
      <vt:lpstr> КОМНАТА ПРИМИРЕНИЯ СУПРУГОВ: цели,  преимущества,  порядок примирения  </vt:lpstr>
      <vt:lpstr>Цитаты о примирении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ПРИМИРИТЕЛЬНЫЕ ПРОЦЕДУРЫ: медиация,  судебное примирение,  комната примирения супругов</dc:title>
  <dc:creator>Дина Александровна Ягупова</dc:creator>
  <cp:lastModifiedBy>Угланова</cp:lastModifiedBy>
  <cp:revision>26</cp:revision>
  <dcterms:created xsi:type="dcterms:W3CDTF">2024-01-22T08:44:41Z</dcterms:created>
  <dcterms:modified xsi:type="dcterms:W3CDTF">2024-02-12T10:17:52Z</dcterms:modified>
</cp:coreProperties>
</file>