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8" r:id="rId2"/>
    <p:sldId id="488" r:id="rId3"/>
    <p:sldId id="489" r:id="rId4"/>
    <p:sldId id="409" r:id="rId5"/>
    <p:sldId id="411" r:id="rId6"/>
    <p:sldId id="410" r:id="rId7"/>
    <p:sldId id="430" r:id="rId8"/>
    <p:sldId id="534" r:id="rId9"/>
    <p:sldId id="508" r:id="rId10"/>
    <p:sldId id="524" r:id="rId11"/>
    <p:sldId id="499" r:id="rId12"/>
    <p:sldId id="505" r:id="rId13"/>
    <p:sldId id="519" r:id="rId14"/>
    <p:sldId id="523" r:id="rId15"/>
    <p:sldId id="535" r:id="rId16"/>
    <p:sldId id="500" r:id="rId17"/>
    <p:sldId id="498" r:id="rId18"/>
    <p:sldId id="502" r:id="rId19"/>
    <p:sldId id="513" r:id="rId20"/>
    <p:sldId id="518" r:id="rId21"/>
    <p:sldId id="528" r:id="rId22"/>
    <p:sldId id="501" r:id="rId23"/>
    <p:sldId id="515" r:id="rId24"/>
    <p:sldId id="503" r:id="rId25"/>
    <p:sldId id="536" r:id="rId26"/>
    <p:sldId id="415" r:id="rId27"/>
    <p:sldId id="516" r:id="rId28"/>
    <p:sldId id="537" r:id="rId29"/>
    <p:sldId id="509" r:id="rId30"/>
    <p:sldId id="510" r:id="rId31"/>
    <p:sldId id="416" r:id="rId32"/>
    <p:sldId id="525" r:id="rId33"/>
    <p:sldId id="511" r:id="rId34"/>
    <p:sldId id="517" r:id="rId35"/>
    <p:sldId id="512" r:id="rId36"/>
    <p:sldId id="428" r:id="rId37"/>
    <p:sldId id="429" r:id="rId38"/>
    <p:sldId id="529" r:id="rId39"/>
    <p:sldId id="538" r:id="rId40"/>
    <p:sldId id="539" r:id="rId41"/>
    <p:sldId id="530" r:id="rId42"/>
    <p:sldId id="540" r:id="rId43"/>
    <p:sldId id="541" r:id="rId44"/>
  </p:sldIdLst>
  <p:sldSz cx="12192000" cy="6858000"/>
  <p:notesSz cx="6805613" cy="9939338"/>
  <p:defaultTextStyle>
    <a:defPPr>
      <a:defRPr lang="ru-RU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42" autoAdjust="0"/>
    <p:restoredTop sz="98016" autoAdjust="0"/>
  </p:normalViewPr>
  <p:slideViewPr>
    <p:cSldViewPr snapToGrid="0">
      <p:cViewPr>
        <p:scale>
          <a:sx n="100" d="100"/>
          <a:sy n="100" d="100"/>
        </p:scale>
        <p:origin x="-322" y="115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 defTabSz="9142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 defTabSz="91426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BED231-2A22-4B33-AC3C-7300EE87F9BF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 defTabSz="9142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 defTabSz="91426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258C74F-ECF1-4738-9908-79AC97DD81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72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 defTabSz="9142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 defTabSz="91426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7AA7A00-95B2-4929-8C49-F1855BEE61EF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 defTabSz="914268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 defTabSz="91426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48DC23-1779-4BA8-A6EA-642D62E24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85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79CFA05-C5F3-40D7-B576-DEA1D5842E0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CA5E3EF-6216-4665-9398-5C82123B5964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974DB9A-84ED-4FB4-8431-533D5217D6D1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0E1AAD6-65E9-47C8-B3E8-1712353087DD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829FF43A-6BAE-4BB1-B0CC-8D738B49B4F8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BA9331F-57A4-4F54-9C02-76409ED662E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50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A772C9F-9FB5-4C5E-B458-0286B7394A3F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E082638-8927-4E1A-B8A6-F575E8BB0AB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AD3EA6C-28AF-45EC-B2EB-30182F376388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80D8FA8-E983-4F55-9A1E-806A8CCCC5DC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7B96902-5DFC-45EB-9B38-84AB35AED7B2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9AB2A3C-0EC1-4687-9627-55E7B4B23875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52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172ADE1-9E29-4160-B0C4-1F54A55A494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73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67B19CC-1B3F-4676-878E-57826DA670B3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1FF3F67-04C0-47CF-911F-90236AF39FD0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14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071175C-B82F-4505-B39A-BAA72E3313F4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34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4ECC0C66-9DCE-40DD-9D1B-B883517D6BA0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553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D7B8C8C-FFE5-4886-A952-3E38B655BB13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8B9A0F9B-0A83-44C6-9C34-6C1CD1297B62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696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0ABA017-78AC-4FFF-AACB-940FD9A3B3F7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20F2CF04-1846-400B-A6A8-9C4613CFACF0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54A50E8-530C-4D47-A2AE-2804C67AC800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9876BCB-42CF-4EB7-8302-16C9116FDEE2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B57B59C-D867-4268-A7E7-FFD8D9F3574C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3F5A61B-8208-45ED-B026-2C5311CACE56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98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00C41190-F319-4034-A99D-85EB2B8416C1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36552A5-2378-4047-8CC0-06492D28DD9B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881B2E97-7C01-4103-BB0F-050A0FE6FCD5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81313" y="857250"/>
            <a:ext cx="4108450" cy="2311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60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80E3DB0D-25D9-4527-A833-CD6DA15E3050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880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DF7953BB-31B1-4077-84AE-580C9D84DC25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01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68611647-69D4-4835-A3E0-1D35EF945F86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D3EEE9E-899C-4199-9FA6-69F2A6399711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42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03AA484D-695D-4641-B8E1-718DCA7B541E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07407E4-4831-483C-B9B1-6F6B3BD9A3B2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62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E21D5792-7B9B-47B8-885A-E5AE9ADD32D3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83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835FF2C-A641-4034-9F2C-F974EE789C6C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03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960A3946-CC53-4B86-8273-A5BE464A89F5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A78BED68-84B7-4283-9045-6CC752C0DC42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1F862514-21FE-449E-B4CD-935D6F95D228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CBA972DF-8D01-4E13-854A-2D08FC77554D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FE6CEFCC-F00A-4840-918D-FFEED555C017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0C42C3E2-0A6D-47BC-84B0-0C7E924DC839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5363C900-76B0-4722-A819-5C827C4048A1}" type="slidenum">
              <a:rPr lang="ru-RU">
                <a:cs typeface="Arial" charset="0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88D2E-4D0D-456D-AF4D-CC27A32E80D4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5EF0-C044-4CAC-918F-03DB4237C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0A36-7547-47D0-BCCC-D865940298AA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BB355-9BA5-45F2-BD51-46D65B163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29224-89DC-43FD-8A62-4D474FAE2A04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3D14-DDB2-4FD7-B4CE-9E5E8753D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77A6B-A5A9-4502-A01C-368677EDCDE0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6F2FB-1085-48D8-8CE6-B2C0C100D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3F5AF-14F0-44C1-97A8-9D39CBD6AD7B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09D07-CAF6-4D6A-8450-3D074DFEFC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397A-3DD3-45EE-86AC-08E020517E3C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C3E9F-679D-49E6-A1B3-5C28E017F7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2B0E-6FC5-4A62-A070-42769BA0EDD2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3124-622E-4A6B-ADE4-E78C7D29D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6C13-A66C-45FA-917F-12F6923B9FDE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4748-43E6-405F-B00D-55B40E52A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64A5-12D5-42C8-9030-AD4D68D63BEB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4A084-5E41-43FF-A07C-DC6BD5B60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FE295-F74C-4E7F-9F3E-B88CD7D60F84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B9B1-80C5-4E2E-97AF-37E37B4ED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7AB0-FFCD-43BF-81A0-6F822899ED1C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1B3F-A8DC-40F6-8ECA-D8F2CD96A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2" rIns="91428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2" rIns="91428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 defTabSz="91426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159F72-AA92-48E3-ABFE-38822A256EF0}" type="datetimeFigureOut">
              <a:rPr lang="ru-RU"/>
              <a:pPr>
                <a:defRPr/>
              </a:pPr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 defTabSz="914268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 defTabSz="914268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C2353F-3350-42AD-91E0-02E1C14C7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5362" name="Рисунок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10125"/>
            <a:ext cx="12192000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6013" y="44450"/>
            <a:ext cx="4179887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4" name="Группа 11"/>
          <p:cNvGrpSpPr>
            <a:grpSpLocks/>
          </p:cNvGrpSpPr>
          <p:nvPr/>
        </p:nvGrpSpPr>
        <p:grpSpPr bwMode="auto">
          <a:xfrm>
            <a:off x="336550" y="0"/>
            <a:ext cx="3752850" cy="1628775"/>
            <a:chOff x="335790" y="0"/>
            <a:chExt cx="3752850" cy="1628775"/>
          </a:xfrm>
        </p:grpSpPr>
        <p:pic>
          <p:nvPicPr>
            <p:cNvPr id="15368" name="Рисунок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35790" y="0"/>
              <a:ext cx="3752850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7375525" y="0"/>
            <a:ext cx="4502150" cy="4691063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797050"/>
            <a:ext cx="705961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70AD4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Антикоррупционное декларирование. Методические рекомендации Минтруда России</a:t>
            </a:r>
            <a:endParaRPr lang="ru-RU" sz="2800">
              <a:latin typeface="Calibri" pitchFamily="34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6646863" y="5010150"/>
            <a:ext cx="5373687" cy="126206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государственной политики в сфере государственной и муниципальной службы, противодействия коррупции Минтруда России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Группа 29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0" y="0"/>
            <a:ext cx="812800" cy="342900"/>
          </a:xfrm>
        </p:spPr>
        <p:txBody>
          <a:bodyPr/>
          <a:lstStyle/>
          <a:p>
            <a:pPr>
              <a:defRPr/>
            </a:pPr>
            <a:fld id="{4A4294C6-392D-472D-B043-84039A63B44B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379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6" name="TextBox 25"/>
          <p:cNvSpPr txBox="1"/>
          <p:nvPr/>
        </p:nvSpPr>
        <p:spPr>
          <a:xfrm>
            <a:off x="871538" y="792163"/>
            <a:ext cx="1108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Разбор ситуации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06400" y="3840163"/>
            <a:ext cx="11379200" cy="9890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/>
                </a:solidFill>
              </a:rPr>
              <a:t>Недопустимая ситуация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5"/>
                </a:solidFill>
              </a:rPr>
              <a:t>Зачем в перечне должности, которые не связаны с коррупционными рисками?</a:t>
            </a: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334963" y="1479550"/>
            <a:ext cx="11450637" cy="2360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</a:rPr>
              <a:t>Во многих органах власти утверждаются перечни должностей, в которые включаются должности, однако фактически не все служащие, замещающие эти должности, осуществляют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 связи с этим ежегодно помимо перечней должностей утверждаются списки служащих.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Вопрос: возможно ли в список служащих, утверждаемый ежегодно в органе, не включать тех служащих, которые замещают должности, хоть и включенные в перечень должностей, также ежегодно утверждаемый в органе, но не осуществляющих </a:t>
            </a:r>
            <a:r>
              <a:rPr lang="ru-RU" b="1" dirty="0" err="1">
                <a:solidFill>
                  <a:srgbClr val="C00000"/>
                </a:solidFill>
              </a:rPr>
              <a:t>коррупционно</a:t>
            </a:r>
            <a:r>
              <a:rPr lang="ru-RU" b="1" dirty="0">
                <a:solidFill>
                  <a:srgbClr val="C00000"/>
                </a:solidFill>
              </a:rPr>
              <a:t>-опасные функции?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06400" y="5045075"/>
            <a:ext cx="11379200" cy="989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Сведения подаются с учетом замещения должности, предусмотренной перечнем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Перечень должен быть </a:t>
            </a:r>
            <a:r>
              <a:rPr lang="ru-RU" b="1" dirty="0" err="1">
                <a:solidFill>
                  <a:schemeClr val="accent5"/>
                </a:solidFill>
              </a:rPr>
              <a:t>нормативноопределенным</a:t>
            </a:r>
            <a:r>
              <a:rPr lang="ru-RU" b="1" dirty="0">
                <a:solidFill>
                  <a:schemeClr val="accent5"/>
                </a:solidFill>
              </a:rPr>
              <a:t> («*» не допускаются), полным, но не избыточным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Декларирование затрагивает конституционные права граждан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97E3F838-C5D1-4963-90BF-A9312D3E496D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84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1285875" y="1724025"/>
            <a:ext cx="10499725" cy="5762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/>
            </a:extLst>
          </p:cNvPr>
          <p:cNvSpPr/>
          <p:nvPr/>
        </p:nvSpPr>
        <p:spPr>
          <a:xfrm>
            <a:off x="546100" y="1865313"/>
            <a:ext cx="438150" cy="287337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1285875" y="3294063"/>
            <a:ext cx="10499725" cy="5762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/>
            </a:extLst>
          </p:cNvPr>
          <p:cNvSpPr/>
          <p:nvPr/>
        </p:nvSpPr>
        <p:spPr>
          <a:xfrm>
            <a:off x="546100" y="3440113"/>
            <a:ext cx="438150" cy="287337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285875" y="2632075"/>
            <a:ext cx="10499725" cy="3603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/>
            </a:extLst>
          </p:cNvPr>
          <p:cNvSpPr/>
          <p:nvPr/>
        </p:nvSpPr>
        <p:spPr>
          <a:xfrm>
            <a:off x="546100" y="2671763"/>
            <a:ext cx="438150" cy="287337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285875" y="4173538"/>
            <a:ext cx="10499725" cy="36036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/>
            </a:extLst>
          </p:cNvPr>
          <p:cNvSpPr/>
          <p:nvPr/>
        </p:nvSpPr>
        <p:spPr>
          <a:xfrm>
            <a:off x="546100" y="4208463"/>
            <a:ext cx="438150" cy="287337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285875" y="4867275"/>
            <a:ext cx="10499725" cy="358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46100" y="4903788"/>
            <a:ext cx="438150" cy="285750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3506B308-1F48-4727-B522-EDAE57C5F766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789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285875" y="1981200"/>
            <a:ext cx="10499725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46100" y="2125663"/>
            <a:ext cx="438150" cy="2873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1285875" y="2938463"/>
            <a:ext cx="10499725" cy="3603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46100" y="2973388"/>
            <a:ext cx="438150" cy="28733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1285875" y="3644900"/>
            <a:ext cx="10499725" cy="3603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46100" y="3681413"/>
            <a:ext cx="438150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1285875" y="4351338"/>
            <a:ext cx="10499725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46100" y="4495800"/>
            <a:ext cx="438150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38D9D0B0-A141-49F5-A635-56FDA870ECEA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993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Работа с СПО «Справки БК»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71475" y="1924050"/>
            <a:ext cx="1144905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365125" y="2693988"/>
            <a:ext cx="11449050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371475" y="4214813"/>
            <a:ext cx="1144905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65125" y="3451225"/>
            <a:ext cx="1144905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7A48E971-B40D-4E66-A1D3-64514A0DD404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98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Ответы на общие вопросы по представлению справки</a:t>
            </a: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365125" y="2308225"/>
            <a:ext cx="1144905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Перевод гражданского служащего без увольнения невозможен, поэтому при поступлении на новое место службы он должен подать справку как кандидат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365125" y="3044825"/>
            <a:ext cx="11449050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Повышение в период декларационной кампании не освобождает от обязанности представить справку, также 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4 п. 39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365125" y="3786188"/>
            <a:ext cx="1144905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365125" y="4527550"/>
            <a:ext cx="1144905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365125" y="1566863"/>
            <a:ext cx="11449050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90E0454B-F037-48B3-9E29-D0B291125E52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403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Общие вопросы по представлению справки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71475" y="1660525"/>
            <a:ext cx="11449050" cy="13001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Пункт 13 Методических рекомендаций предполагает, что справка подается, если временно замещаемая служащим (работником) должность, обязанности по которой исполнялись в соответствии с приказом (распоряжением) представителя нанимателя (работодателя), была включена в соответствующий перечень должностей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1320800" y="3157538"/>
            <a:ext cx="10499725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совмещение должностей (статья 60.2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3302000"/>
            <a:ext cx="438150" cy="2873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1320800" y="3929063"/>
            <a:ext cx="10499725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временный перевод на другую работу (статья 72.2 Трудового кодекса Российской Федерации)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4073525"/>
            <a:ext cx="438150" cy="2873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1320800" y="4700588"/>
            <a:ext cx="10499725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реализация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коррупционно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-опасных функций по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4845050"/>
            <a:ext cx="438150" cy="2873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054F86A7-F85C-48F3-8371-5AE05A13B134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608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90538" y="3736975"/>
            <a:ext cx="11447462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0863" y="2622550"/>
            <a:ext cx="10117137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4472C4"/>
                </a:solidFill>
                <a:cs typeface="Arial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20863" y="1819275"/>
            <a:ext cx="1015523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>
                <a:solidFill>
                  <a:srgbClr val="4472C4"/>
                </a:solidFill>
                <a:cs typeface="Arial" charset="0"/>
              </a:rPr>
              <a:t>СНИЛС с ноября 2013 года присваивается новорожденным в беззаявительном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88" y="2547938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0538" y="1631950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0538" y="2562225"/>
            <a:ext cx="11430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46088" y="5494338"/>
            <a:ext cx="11447462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Формой справки не предусмотрено указание места рождения лица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/>
            </a:extLst>
          </p:cNvPr>
          <p:cNvSpPr txBox="1"/>
          <p:nvPr/>
        </p:nvSpPr>
        <p:spPr>
          <a:xfrm>
            <a:off x="220663" y="4764088"/>
            <a:ext cx="11090275" cy="4619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Ответ на поступивший вопрос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/>
            </a:extLst>
          </p:cNvPr>
          <p:cNvCxnSpPr/>
          <p:nvPr/>
        </p:nvCxnSpPr>
        <p:spPr>
          <a:xfrm>
            <a:off x="407988" y="4638675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BB5BFDA7-AAFB-4EA1-B8F1-FD0AE785F2CD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813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1. Сведения о доходах</a:t>
            </a:r>
          </a:p>
        </p:txBody>
      </p:sp>
      <p:pic>
        <p:nvPicPr>
          <p:cNvPr id="48133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74900" y="1357313"/>
            <a:ext cx="7442200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32455E1E-94E9-4F2A-A82C-76D051A0C36F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017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125" y="4421188"/>
            <a:ext cx="3644900" cy="73818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125" y="2481263"/>
            <a:ext cx="3644900" cy="73818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700" y="3321050"/>
            <a:ext cx="6119813" cy="7381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just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2400" y="5270500"/>
            <a:ext cx="6119813" cy="4921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65125" y="1647825"/>
            <a:ext cx="10974388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т</a:t>
            </a:r>
            <a:r>
              <a:rPr lang="ru-RU">
                <a:solidFill>
                  <a:schemeClr val="accent1">
                    <a:lumMod val="75000"/>
                  </a:schemeClr>
                </a:solidFill>
              </a:rPr>
              <a:t>ождественно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4222750" y="2487613"/>
            <a:ext cx="7129463" cy="73183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4222750" y="4430713"/>
            <a:ext cx="7129463" cy="73183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614BE430-97F4-41EB-81BB-CC8DF6EA2850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222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1. Сведения о доходах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69900" y="1706563"/>
            <a:ext cx="1125220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Договор мены в доход не указывается, см. п. 62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9900" y="2389188"/>
            <a:ext cx="1125220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469900" y="3070225"/>
            <a:ext cx="1125220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«Иная помощь»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6 п. 64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в части донора это формулировка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п. 4 ст. 214 Налогового кодекса Российской Федерации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69900" y="3752850"/>
            <a:ext cx="1125220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7 п. 60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Методических рекомендаций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речь идет о единовременной субсидии, а не об иных выплатах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69900" y="4435475"/>
            <a:ext cx="11252200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Выплаты в связи с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COVID-19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поступали на соответствующие счета, в этой связи можно получить выписку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 банка (кредитной организации)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469900" y="5116513"/>
            <a:ext cx="1125220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15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469900" y="5799138"/>
            <a:ext cx="11252200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Группа 29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263" y="0"/>
            <a:ext cx="541337" cy="342900"/>
          </a:xfrm>
        </p:spPr>
        <p:txBody>
          <a:bodyPr/>
          <a:lstStyle/>
          <a:p>
            <a:pPr>
              <a:defRPr/>
            </a:pPr>
            <a:fld id="{0810AEA7-A0E0-4D62-A400-6D68190FC498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1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6" name="TextBox 25"/>
          <p:cNvSpPr txBox="1"/>
          <p:nvPr/>
        </p:nvSpPr>
        <p:spPr>
          <a:xfrm>
            <a:off x="550863" y="828675"/>
            <a:ext cx="110902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Полномочия Минтруда России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и антикоррупционные требования</a:t>
            </a:r>
          </a:p>
        </p:txBody>
      </p:sp>
      <p:pic>
        <p:nvPicPr>
          <p:cNvPr id="17413" name="Рисунок 2"/>
          <p:cNvPicPr>
            <a:picLocks noChangeAspect="1"/>
          </p:cNvPicPr>
          <p:nvPr/>
        </p:nvPicPr>
        <p:blipFill>
          <a:blip r:embed="rId4"/>
          <a:srcRect b="18840"/>
          <a:stretch>
            <a:fillRect/>
          </a:stretch>
        </p:blipFill>
        <p:spPr bwMode="auto">
          <a:xfrm>
            <a:off x="382588" y="2495550"/>
            <a:ext cx="3255962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5572125" y="3706813"/>
            <a:ext cx="6213475" cy="7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5572125" y="2565400"/>
            <a:ext cx="6237288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/>
            </a:extLst>
          </p:cNvPr>
          <p:cNvSpPr/>
          <p:nvPr/>
        </p:nvSpPr>
        <p:spPr>
          <a:xfrm>
            <a:off x="5572125" y="4906963"/>
            <a:ext cx="6213475" cy="7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/>
            </a:extLst>
          </p:cNvPr>
          <p:cNvCxnSpPr/>
          <p:nvPr/>
        </p:nvCxnSpPr>
        <p:spPr>
          <a:xfrm>
            <a:off x="4197350" y="3552825"/>
            <a:ext cx="76120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/>
            </a:extLst>
          </p:cNvPr>
          <p:cNvCxnSpPr/>
          <p:nvPr/>
        </p:nvCxnSpPr>
        <p:spPr>
          <a:xfrm>
            <a:off x="4159250" y="467360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/>
            </a:extLst>
          </p:cNvPr>
          <p:cNvSpPr txBox="1"/>
          <p:nvPr/>
        </p:nvSpPr>
        <p:spPr>
          <a:xfrm>
            <a:off x="4240213" y="2511425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/>
            </a:extLst>
          </p:cNvPr>
          <p:cNvSpPr txBox="1"/>
          <p:nvPr/>
        </p:nvSpPr>
        <p:spPr>
          <a:xfrm>
            <a:off x="4240213" y="3641725"/>
            <a:ext cx="11430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/>
            </a:extLst>
          </p:cNvPr>
          <p:cNvSpPr txBox="1"/>
          <p:nvPr/>
        </p:nvSpPr>
        <p:spPr>
          <a:xfrm>
            <a:off x="4240213" y="4845050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BAF93BF1-BFDE-4222-BCEB-DFE28E4C59B0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427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63550" y="1725613"/>
            <a:ext cx="11253788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21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52438" y="2451100"/>
            <a:ext cx="1125220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52438" y="3178175"/>
            <a:ext cx="1126490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Подтверждение дохода является ответственностью служащего (работника)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463550" y="3903663"/>
            <a:ext cx="11253788" cy="13081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12 п. 64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463550" y="5362575"/>
            <a:ext cx="11253788" cy="103822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62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546100" y="784225"/>
            <a:ext cx="11088688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1. Сведения о доходах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9A22CF89-E93B-4AF7-ABC7-DE2A399F554C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632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69900" y="1752600"/>
            <a:ext cx="1125220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средства, связанные со служебными командировками за счет принимающей стороны – доход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9900" y="2482850"/>
            <a:ext cx="11252200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Конкретных требований к формулировкам, используемым в строке 6 раздела 1 справки нет,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но целесообразно, чтобы формулировка отражала природу полученного дохода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469900" y="3211513"/>
            <a:ext cx="1125220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Денежные средства, полученные в связи осуществлением опеки, отражаются в зависимости от их природы (и принадлежности)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69900" y="3968750"/>
            <a:ext cx="11252200" cy="118268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/>
            </a:extLst>
          </p:cNvPr>
          <p:cNvSpPr txBox="1"/>
          <p:nvPr/>
        </p:nvSpPr>
        <p:spPr>
          <a:xfrm>
            <a:off x="546100" y="784225"/>
            <a:ext cx="11088688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1. Сведения о доходах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B5FF824B-C781-4D8F-9DE7-8EB392BE5824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837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63550" y="2454275"/>
            <a:ext cx="11253788" cy="73183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463550" y="3244850"/>
            <a:ext cx="11253788" cy="461963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452438" y="3771900"/>
            <a:ext cx="11252200" cy="73342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63550" y="4570413"/>
            <a:ext cx="11253788" cy="73183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63550" y="5372100"/>
            <a:ext cx="11253788" cy="7302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58378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7738" y="1423988"/>
            <a:ext cx="7743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63550" y="6178550"/>
            <a:ext cx="11253788" cy="4603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9425" y="-42863"/>
            <a:ext cx="1146175" cy="406401"/>
          </a:xfrm>
        </p:spPr>
        <p:txBody>
          <a:bodyPr/>
          <a:lstStyle/>
          <a:p>
            <a:pPr>
              <a:defRPr/>
            </a:pPr>
            <a:fld id="{15F61696-6B27-4893-ACB9-063D1AE92B09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041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2" name="TextBox 51"/>
          <p:cNvSpPr txBox="1"/>
          <p:nvPr/>
        </p:nvSpPr>
        <p:spPr>
          <a:xfrm>
            <a:off x="546100" y="784225"/>
            <a:ext cx="11088688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2. Сведения о расходах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463550" y="2474913"/>
            <a:ext cx="11253788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 расходах в соответствии с Федеральным законом № 230-ФЗ подают лица, замещающие (занимающие) соответствующие должности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3550" y="4702175"/>
            <a:ext cx="11253788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 (лизинг, по общему правилу, такой сделкой не является)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63550" y="3222625"/>
            <a:ext cx="11253788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463550" y="1727200"/>
            <a:ext cx="11253788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63550" y="3962400"/>
            <a:ext cx="11253788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/>
            </a:extLst>
          </p:cNvPr>
          <p:cNvSpPr/>
          <p:nvPr/>
        </p:nvSpPr>
        <p:spPr>
          <a:xfrm>
            <a:off x="463550" y="5410200"/>
            <a:ext cx="11253788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Особенности заполнения раздела 2 в случае приобретения недвижимого имущества посредством участия в долевом строительстве описаны в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80 Методических рекомендаций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738" y="0"/>
            <a:ext cx="1566862" cy="377825"/>
          </a:xfrm>
        </p:spPr>
        <p:txBody>
          <a:bodyPr/>
          <a:lstStyle/>
          <a:p>
            <a:pPr>
              <a:defRPr/>
            </a:pPr>
            <a:fld id="{DF8A7A0C-F220-46F6-A9FE-D0D2AD967F12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246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7" name="Пятиугольник 36"/>
          <p:cNvSpPr/>
          <p:nvPr/>
        </p:nvSpPr>
        <p:spPr>
          <a:xfrm>
            <a:off x="330200" y="2520950"/>
            <a:ext cx="2520950" cy="752475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388" y="801688"/>
            <a:ext cx="11088687" cy="4619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/>
            </a:extLst>
          </p:cNvPr>
          <p:cNvSpPr/>
          <p:nvPr/>
        </p:nvSpPr>
        <p:spPr>
          <a:xfrm>
            <a:off x="3089275" y="2509838"/>
            <a:ext cx="8734425" cy="76358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3089275" y="3359150"/>
            <a:ext cx="8734425" cy="423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just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3089275" y="3868738"/>
            <a:ext cx="8734425" cy="4254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just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089275" y="4379913"/>
            <a:ext cx="8734425" cy="763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6247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1400175"/>
            <a:ext cx="77819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089275" y="5230813"/>
            <a:ext cx="8734425" cy="763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738" y="0"/>
            <a:ext cx="1566862" cy="377825"/>
          </a:xfrm>
        </p:spPr>
        <p:txBody>
          <a:bodyPr/>
          <a:lstStyle/>
          <a:p>
            <a:pPr>
              <a:defRPr/>
            </a:pPr>
            <a:fld id="{6A25AC3F-4E46-43A2-9A4A-408102B3BCEA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451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4" name="Пятиугольник 23"/>
          <p:cNvSpPr/>
          <p:nvPr/>
        </p:nvSpPr>
        <p:spPr>
          <a:xfrm>
            <a:off x="336550" y="2635250"/>
            <a:ext cx="2520950" cy="750888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0388" y="801688"/>
            <a:ext cx="11088687" cy="4619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3133725" y="2622550"/>
            <a:ext cx="8734425" cy="76358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64519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8850" y="1601788"/>
            <a:ext cx="77343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133725" y="3494088"/>
            <a:ext cx="8734425" cy="7635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1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738" y="0"/>
            <a:ext cx="1566862" cy="377825"/>
          </a:xfrm>
        </p:spPr>
        <p:txBody>
          <a:bodyPr/>
          <a:lstStyle/>
          <a:p>
            <a:pPr>
              <a:defRPr/>
            </a:pPr>
            <a:fld id="{3B85B3BA-5FC8-4C39-BE1F-F7EDE9390C79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656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4" name="Пятиугольник 33"/>
          <p:cNvSpPr/>
          <p:nvPr/>
        </p:nvSpPr>
        <p:spPr>
          <a:xfrm>
            <a:off x="274638" y="3567113"/>
            <a:ext cx="2519362" cy="896937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0863" y="819150"/>
            <a:ext cx="11090275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3051175" y="3567113"/>
            <a:ext cx="8734425" cy="89693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274638" y="2651125"/>
            <a:ext cx="11510962" cy="68421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6656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7413" y="1347788"/>
            <a:ext cx="77438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3051175" y="4622800"/>
            <a:ext cx="6946900" cy="763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just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274638" y="5510213"/>
            <a:ext cx="11510962" cy="99218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Банком России издано Указание от 15 апреля 2020 г. № 5440-У,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09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738" y="0"/>
            <a:ext cx="1566862" cy="377825"/>
          </a:xfrm>
        </p:spPr>
        <p:txBody>
          <a:bodyPr/>
          <a:lstStyle/>
          <a:p>
            <a:pPr>
              <a:defRPr/>
            </a:pPr>
            <a:fld id="{DFB1AE95-3E8D-4023-8623-6C2A20C27A99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861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43" name="TextBox 42"/>
          <p:cNvSpPr txBox="1"/>
          <p:nvPr/>
        </p:nvSpPr>
        <p:spPr>
          <a:xfrm>
            <a:off x="550863" y="819150"/>
            <a:ext cx="11090275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4. Сведения о счетах в банках и иных кредитных организациях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339725" y="1782763"/>
            <a:ext cx="11512550" cy="99377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5440-У,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339725" y="2935288"/>
            <a:ext cx="11512550" cy="528637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339725" y="4737100"/>
            <a:ext cx="11512550" cy="992188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В выдаваемых в рамках Указания Банка России № 5440-У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339725" y="3603625"/>
            <a:ext cx="11512550" cy="99377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5440-У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7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738" y="0"/>
            <a:ext cx="1566862" cy="377825"/>
          </a:xfrm>
        </p:spPr>
        <p:txBody>
          <a:bodyPr/>
          <a:lstStyle/>
          <a:p>
            <a:pPr>
              <a:defRPr/>
            </a:pPr>
            <a:fld id="{6C78786A-0322-4DFD-9D55-6A0F38505605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065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43" name="TextBox 42"/>
          <p:cNvSpPr txBox="1"/>
          <p:nvPr/>
        </p:nvSpPr>
        <p:spPr>
          <a:xfrm>
            <a:off x="550863" y="819150"/>
            <a:ext cx="11090275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4. Сведения о счетах в банках и иных кредитных организациях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339725" y="1816100"/>
            <a:ext cx="11512550" cy="722313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339725" y="2706688"/>
            <a:ext cx="11512550" cy="72231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339725" y="3597275"/>
            <a:ext cx="11512550" cy="44132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Счета брокера не отражаются в разделе 4 справки (см. </a:t>
            </a:r>
            <a:r>
              <a:rPr lang="ru-RU" sz="1800" dirty="0" err="1">
                <a:solidFill>
                  <a:schemeClr val="accent5"/>
                </a:solidFill>
              </a:rPr>
              <a:t>пп</a:t>
            </a:r>
            <a:r>
              <a:rPr lang="ru-RU" sz="1800" dirty="0">
                <a:solidFill>
                  <a:schemeClr val="accent5"/>
                </a:solidFill>
              </a:rPr>
              <a:t>. 6 п. 112 Методических рекомендаций)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56888FEC-49AD-4F21-8608-EDD341872C7C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270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1" name="TextBox 50"/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39725" y="1581150"/>
            <a:ext cx="11512550" cy="685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331788" y="2436813"/>
            <a:ext cx="11512550" cy="53975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/>
            </a:extLst>
          </p:cNvPr>
          <p:cNvSpPr/>
          <p:nvPr/>
        </p:nvSpPr>
        <p:spPr>
          <a:xfrm>
            <a:off x="339725" y="3178175"/>
            <a:ext cx="2520950" cy="89535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116263" y="3178175"/>
            <a:ext cx="8736012" cy="89535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39725" y="4300538"/>
            <a:ext cx="11512550" cy="6858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3108325" y="5103813"/>
            <a:ext cx="8736013" cy="377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3116263" y="5592763"/>
            <a:ext cx="8736012" cy="377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3116263" y="6089650"/>
            <a:ext cx="8736012" cy="377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Группа 29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263" y="0"/>
            <a:ext cx="541337" cy="342900"/>
          </a:xfrm>
        </p:spPr>
        <p:txBody>
          <a:bodyPr/>
          <a:lstStyle/>
          <a:p>
            <a:pPr>
              <a:defRPr/>
            </a:pPr>
            <a:fld id="{84298558-74D3-44C5-B062-7D69003D47A7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945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6" name="TextBox 25"/>
          <p:cNvSpPr txBox="1"/>
          <p:nvPr/>
        </p:nvSpPr>
        <p:spPr>
          <a:xfrm>
            <a:off x="550863" y="828675"/>
            <a:ext cx="110902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Методические материалы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Минтруда России</a:t>
            </a:r>
          </a:p>
        </p:txBody>
      </p:sp>
      <p:pic>
        <p:nvPicPr>
          <p:cNvPr id="19461" name="Рисунок 3"/>
          <p:cNvPicPr>
            <a:picLocks noChangeAspect="1"/>
          </p:cNvPicPr>
          <p:nvPr/>
        </p:nvPicPr>
        <p:blipFill>
          <a:blip r:embed="rId4"/>
          <a:srcRect b="20328"/>
          <a:stretch>
            <a:fillRect/>
          </a:stretch>
        </p:blipFill>
        <p:spPr bwMode="auto">
          <a:xfrm>
            <a:off x="8253413" y="2593975"/>
            <a:ext cx="32543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1754188" y="3830638"/>
            <a:ext cx="6213475" cy="7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1754188" y="2689225"/>
            <a:ext cx="6235700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1754188" y="5029200"/>
            <a:ext cx="6213475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/>
            </a:extLst>
          </p:cNvPr>
          <p:cNvCxnSpPr/>
          <p:nvPr/>
        </p:nvCxnSpPr>
        <p:spPr>
          <a:xfrm>
            <a:off x="377825" y="3676650"/>
            <a:ext cx="76120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/>
            </a:extLst>
          </p:cNvPr>
          <p:cNvCxnSpPr/>
          <p:nvPr/>
        </p:nvCxnSpPr>
        <p:spPr>
          <a:xfrm>
            <a:off x="339725" y="4797425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/>
            </a:extLst>
          </p:cNvPr>
          <p:cNvSpPr txBox="1"/>
          <p:nvPr/>
        </p:nvSpPr>
        <p:spPr>
          <a:xfrm>
            <a:off x="422275" y="2635250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/>
            </a:extLst>
          </p:cNvPr>
          <p:cNvSpPr txBox="1"/>
          <p:nvPr/>
        </p:nvSpPr>
        <p:spPr>
          <a:xfrm>
            <a:off x="422275" y="3763963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/>
            </a:extLst>
          </p:cNvPr>
          <p:cNvSpPr txBox="1"/>
          <p:nvPr/>
        </p:nvSpPr>
        <p:spPr>
          <a:xfrm>
            <a:off x="422275" y="4968875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3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86A7D589-ED0A-49A8-8C32-93DFB0C4826F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475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51" name="TextBox 50"/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50863" y="3341688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Подраздел 5.2. Иные ценные бумаги</a:t>
            </a:r>
          </a:p>
        </p:txBody>
      </p:sp>
      <p:pic>
        <p:nvPicPr>
          <p:cNvPr id="74758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6463" y="3897313"/>
            <a:ext cx="78390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452438" y="5151438"/>
            <a:ext cx="11510962" cy="1066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/>
            </a:extLst>
          </p:cNvPr>
          <p:cNvSpPr txBox="1"/>
          <p:nvPr/>
        </p:nvSpPr>
        <p:spPr>
          <a:xfrm>
            <a:off x="550863" y="1476375"/>
            <a:ext cx="11090275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74761" name="Рисунок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24088" y="2125663"/>
            <a:ext cx="77438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69A93E22-FDF0-4F2E-9B45-8F0969313729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680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7680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24088" y="2949575"/>
            <a:ext cx="77438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50863" y="1479550"/>
            <a:ext cx="11090275" cy="4619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452438" y="3922713"/>
            <a:ext cx="11510962" cy="6921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452438" y="4826000"/>
            <a:ext cx="11510962" cy="6905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452438" y="2032000"/>
            <a:ext cx="11510962" cy="6921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другие).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452438" y="5727700"/>
            <a:ext cx="11510962" cy="98742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49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C341F374-9A47-4E42-90A7-06B881746131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885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50863" y="1479550"/>
            <a:ext cx="11090275" cy="830263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Подраздел 6.1. Объекты недвижимого имущества, находящиеся в пользовании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339725" y="2495550"/>
            <a:ext cx="11512550" cy="9318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в собственности имеется объект недвижимого имущества (например, дача, гараж, таунхаус), то данный объект, как правило, расположен на земельном участке, в связи с чем имеется факт пользования / собственности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339725" y="3597275"/>
            <a:ext cx="11512550" cy="9318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Регистрация по адресу административного здания, являющегося местом прохождения федеральной государственной службы, не требует отражение данного здания в подразделе 6.1 раздела 6 справки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 п. 146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339725" y="4679950"/>
            <a:ext cx="11512550" cy="49371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339725" y="5321300"/>
            <a:ext cx="11512550" cy="135572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4DC3DB1E-7853-4BF2-A5F5-F7D7B369A16E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089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50863" y="1354138"/>
            <a:ext cx="11090275" cy="4619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452438" y="1817688"/>
            <a:ext cx="11510962" cy="6921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80903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2605088"/>
            <a:ext cx="77152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extLst>
              <a:ext uri="{FF2B5EF4-FFF2-40B4-BE49-F238E27FC236}"/>
            </a:extLst>
          </p:cNvPr>
          <p:cNvSpPr/>
          <p:nvPr/>
        </p:nvSpPr>
        <p:spPr>
          <a:xfrm>
            <a:off x="1047750" y="4479925"/>
            <a:ext cx="8228013" cy="46513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52438" y="3900488"/>
            <a:ext cx="11510962" cy="465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1047750" y="5040313"/>
            <a:ext cx="8228013" cy="46513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1047750" y="5602288"/>
            <a:ext cx="8228013" cy="46513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1047750" y="6162675"/>
            <a:ext cx="8228013" cy="46513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обязательства по договорам брокерского обслуживания, ДУ и ИИС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45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646D6F63-8D39-4AD3-BC8F-881426F46F1F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294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/>
            </a:extLst>
          </p:cNvPr>
          <p:cNvSpPr txBox="1"/>
          <p:nvPr/>
        </p:nvSpPr>
        <p:spPr>
          <a:xfrm>
            <a:off x="550863" y="1354138"/>
            <a:ext cx="11090275" cy="8302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Подраздел 6.2. Срочные обязательства финансового характера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/>
                </a:solidFill>
                <a:latin typeface="+mn-lt"/>
                <a:cs typeface="+mn-cs"/>
              </a:rPr>
              <a:t>(ответы на поступившие вопросы)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452438" y="4108450"/>
            <a:ext cx="11333162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/>
            </a:extLst>
          </p:cNvPr>
          <p:cNvSpPr/>
          <p:nvPr/>
        </p:nvSpPr>
        <p:spPr>
          <a:xfrm>
            <a:off x="452438" y="4829175"/>
            <a:ext cx="11333162" cy="3603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2 п. 161 Методических рекомендаций)</a:t>
            </a:r>
          </a:p>
        </p:txBody>
      </p:sp>
      <p:sp>
        <p:nvSpPr>
          <p:cNvPr id="26" name="Прямоугольник 25">
            <a:extLst>
              <a:ext uri="{FF2B5EF4-FFF2-40B4-BE49-F238E27FC236}"/>
            </a:extLst>
          </p:cNvPr>
          <p:cNvSpPr/>
          <p:nvPr/>
        </p:nvSpPr>
        <p:spPr>
          <a:xfrm>
            <a:off x="452438" y="2884488"/>
            <a:ext cx="11333162" cy="3603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Каждое срочное обязательство финансового характера отражается отдельно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452438" y="2379663"/>
            <a:ext cx="11333162" cy="3603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Страховая сумма по договору, по общему правилу, является постоянной и неизменной величиной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52438" y="3389313"/>
            <a:ext cx="11333162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</a:t>
            </a:r>
          </a:p>
        </p:txBody>
      </p:sp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452438" y="5334000"/>
            <a:ext cx="11333162" cy="5762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Обязательства по договору поручительства отражаются, если их возложили на поручителя </a:t>
            </a:r>
          </a:p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(см.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7 п. 161 Методических рекомендаций)</a:t>
            </a: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452438" y="6054725"/>
            <a:ext cx="11333162" cy="5746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Порядок отражения информации по отдельным договорам страхования прописан в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3 п. 163 Методических рекомендаций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Группа 36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0" y="0"/>
            <a:ext cx="1320800" cy="347663"/>
          </a:xfrm>
        </p:spPr>
        <p:txBody>
          <a:bodyPr/>
          <a:lstStyle/>
          <a:p>
            <a:pPr>
              <a:defRPr/>
            </a:pPr>
            <a:fld id="{E16EA31E-E583-4A9C-A1E1-925BE4B78280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499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1200150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Раздел 7. Сведения  о  недвижимом  имуществе,   транспортных  средствах и ценных бумагах,  отчужденных  в  течение отчетного  периода 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/>
            </a:extLst>
          </p:cNvPr>
          <p:cNvSpPr/>
          <p:nvPr/>
        </p:nvSpPr>
        <p:spPr>
          <a:xfrm>
            <a:off x="452438" y="2058988"/>
            <a:ext cx="11510962" cy="71913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452438" y="3900488"/>
            <a:ext cx="11510962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52438" y="4733925"/>
            <a:ext cx="5399087" cy="43338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4472C4"/>
                </a:solidFill>
                <a:cs typeface="Arial" charset="0"/>
              </a:rPr>
              <a:t>договор дарения</a:t>
            </a: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452438" y="5278438"/>
            <a:ext cx="5399087" cy="431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4472C4"/>
                </a:solidFill>
                <a:cs typeface="Arial" charset="0"/>
              </a:rPr>
              <a:t>соглашение о разделе имущества</a:t>
            </a:r>
          </a:p>
        </p:txBody>
      </p:sp>
      <p:sp>
        <p:nvSpPr>
          <p:cNvPr id="28" name="Прямоугольник 27">
            <a:extLst>
              <a:ext uri="{FF2B5EF4-FFF2-40B4-BE49-F238E27FC236}"/>
            </a:extLst>
          </p:cNvPr>
          <p:cNvSpPr/>
          <p:nvPr/>
        </p:nvSpPr>
        <p:spPr>
          <a:xfrm>
            <a:off x="452438" y="5821363"/>
            <a:ext cx="5399087" cy="431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4472C4"/>
                </a:solidFill>
                <a:cs typeface="Arial" charset="0"/>
              </a:rPr>
              <a:t>договор (соглашение) об определении долей</a:t>
            </a:r>
          </a:p>
        </p:txBody>
      </p:sp>
      <p:pic>
        <p:nvPicPr>
          <p:cNvPr id="8500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4113" y="2906713"/>
            <a:ext cx="7343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452438" y="6364288"/>
            <a:ext cx="5399087" cy="431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4472C4"/>
                </a:solidFill>
                <a:cs typeface="Arial" charset="0"/>
              </a:rPr>
              <a:t>брачный договор</a:t>
            </a: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6562725" y="4732338"/>
            <a:ext cx="5400675" cy="72072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4472C4"/>
                </a:solidFill>
                <a:cs typeface="Arial" charset="0"/>
              </a:rPr>
              <a:t>уничтоженные объекты имущества не подлежат отражению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6562725" y="5557838"/>
            <a:ext cx="5400675" cy="4318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4472C4"/>
                </a:solidFill>
                <a:cs typeface="Arial" charset="0"/>
              </a:rPr>
              <a:t>договор мены не подлежит отражению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/>
            </a:extLst>
          </p:cNvPr>
          <p:cNvCxnSpPr/>
          <p:nvPr/>
        </p:nvCxnSpPr>
        <p:spPr>
          <a:xfrm>
            <a:off x="6196013" y="4732338"/>
            <a:ext cx="0" cy="190817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1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E6EBFE92-5405-441E-B39C-A4C5EAA1942E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704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87044" name="TextBox 30"/>
          <p:cNvSpPr txBox="1">
            <a:spLocks noChangeArrowheads="1"/>
          </p:cNvSpPr>
          <p:nvPr/>
        </p:nvSpPr>
        <p:spPr bwMode="auto">
          <a:xfrm>
            <a:off x="550863" y="830263"/>
            <a:ext cx="1109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8696B"/>
                </a:solidFill>
                <a:latin typeface="Calibri" pitchFamily="34" charset="0"/>
              </a:rPr>
              <a:t>Типичные ошибки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74725" y="3595688"/>
            <a:ext cx="4895850" cy="112395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указана требуемая информация: например, указана должность, но не указано место работы, указана марка автомобиля и не указан год выпуска и т.д.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974725" y="6045200"/>
            <a:ext cx="4895850" cy="282575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Доход указан с вычетом налога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4725" y="1849438"/>
            <a:ext cx="4895850" cy="57785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Квартира, в которой зарегистрировано лицо,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не отражена в подразделе 3.1 или 6.1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74725" y="4779963"/>
            <a:ext cx="4895850" cy="574675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Достоверность сведений подтверждена в феврале, а справка распечатана в апреле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42063" y="5899150"/>
            <a:ext cx="4895850" cy="576263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При указании доли недвижимого имущества не указана общая площадь имущества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42063" y="5237163"/>
            <a:ext cx="4895850" cy="574675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Указание нескольких объектов имущества в качестве одного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977900" y="2465388"/>
            <a:ext cx="4897438" cy="109061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Непредставление сведений о членах семьи </a:t>
            </a:r>
            <a:br>
              <a:rPr lang="ru-RU" sz="1800" dirty="0">
                <a:solidFill>
                  <a:schemeClr val="accent5"/>
                </a:solidFill>
              </a:rPr>
            </a:br>
            <a:r>
              <a:rPr lang="ru-RU" sz="1800" dirty="0">
                <a:solidFill>
                  <a:schemeClr val="accent5"/>
                </a:solidFill>
              </a:rPr>
              <a:t>в связи с изменениями в период непосредственно декларационной кампании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42063" y="1849438"/>
            <a:ext cx="4895850" cy="57785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указана информация о денежных средствах полученных по «трейд-</a:t>
            </a:r>
            <a:r>
              <a:rPr lang="ru-RU" sz="1800" dirty="0" err="1">
                <a:solidFill>
                  <a:schemeClr val="accent5"/>
                </a:solidFill>
              </a:rPr>
              <a:t>ину</a:t>
            </a:r>
            <a:r>
              <a:rPr lang="ru-RU" sz="1800" dirty="0">
                <a:solidFill>
                  <a:schemeClr val="accent5"/>
                </a:solidFill>
              </a:rPr>
              <a:t>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42063" y="2479675"/>
            <a:ext cx="4895850" cy="57785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В разделе 1 указаны денежные средства, полученные в качестве займа (кредита)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342063" y="3800475"/>
            <a:ext cx="4895850" cy="1350963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заполнение раздела 2 в связи с денежными средствами, поступившими в отчетном году при условии, что трехлетнего дохода, предшествующего отчетному, не хватает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974725" y="5414963"/>
            <a:ext cx="4895850" cy="57626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Указано основное место работы и отсутствует доход в разделе 1</a:t>
            </a: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6342063" y="3146425"/>
            <a:ext cx="4895850" cy="576263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Некорректно категорирует доход (доход от ценных бумаг указывается в «Иных доходах»)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B157B5E0-13FE-4853-A5FB-BF9633CE33B2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909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89092" name="TextBox 30"/>
          <p:cNvSpPr txBox="1">
            <a:spLocks noChangeArrowheads="1"/>
          </p:cNvSpPr>
          <p:nvPr/>
        </p:nvSpPr>
        <p:spPr bwMode="auto">
          <a:xfrm>
            <a:off x="550863" y="830263"/>
            <a:ext cx="11090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8696B"/>
                </a:solidFill>
                <a:latin typeface="Calibri" pitchFamily="34" charset="0"/>
              </a:rPr>
              <a:t>Типичные ошибки (2)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648075" y="4922838"/>
            <a:ext cx="4895850" cy="31273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представлены необходимые приложения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27775" y="1519238"/>
            <a:ext cx="4894263" cy="1393825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Непредставление сведения о долях участия в коммерческих организациях в связи с ликвидацией / неосуществлением деятельности (либо отчуждение произошло, но в ФНС России информация не передана)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27775" y="3692525"/>
            <a:ext cx="4894263" cy="1101725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представлена информация о кредите, который является основанием для приобретения имущества (при одновременном его указании в разделе 2)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74725" y="3521075"/>
            <a:ext cx="4895850" cy="574675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указываются счета, по которым срок действия карты истек (но счет не закрыт)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74725" y="4178300"/>
            <a:ext cx="4895850" cy="576263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Неправильно указываются остатки по счетам (особенно в части кредитов и овердрафтов)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974725" y="1516063"/>
            <a:ext cx="4895850" cy="57785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автомобиля, находящегося в угоне или снятого с регистрационного учета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974725" y="2840038"/>
            <a:ext cx="4895850" cy="576262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err="1">
                <a:solidFill>
                  <a:schemeClr val="accent5"/>
                </a:solidFill>
              </a:rPr>
              <a:t>Неуказание</a:t>
            </a:r>
            <a:r>
              <a:rPr lang="ru-RU" sz="1800" dirty="0">
                <a:solidFill>
                  <a:schemeClr val="accent5"/>
                </a:solidFill>
              </a:rPr>
              <a:t> объектов недвижимости, переданных в пользование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974725" y="2159000"/>
            <a:ext cx="4895850" cy="576263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указывается имущество, переданное в доверительное управление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74725" y="5326063"/>
            <a:ext cx="10247313" cy="13938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anchor="ctr"/>
          <a:lstStyle/>
          <a:p>
            <a:r>
              <a:rPr lang="ru-RU" sz="1400" b="1">
                <a:solidFill>
                  <a:srgbClr val="4472C4"/>
                </a:solidFill>
                <a:latin typeface="Arial" charset="0"/>
                <a:cs typeface="Arial" charset="0"/>
                <a:sym typeface="Arial" charset="0"/>
              </a:rPr>
              <a:t>См., например, </a:t>
            </a:r>
          </a:p>
          <a:p>
            <a:r>
              <a:rPr lang="ru-RU" sz="1400" b="1">
                <a:solidFill>
                  <a:srgbClr val="4472C4"/>
                </a:solidFill>
                <a:latin typeface="Arial" charset="0"/>
                <a:cs typeface="Arial" charset="0"/>
                <a:sym typeface="Arial" charset="0"/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r>
              <a:rPr lang="ru-RU" sz="1400" b="1">
                <a:solidFill>
                  <a:srgbClr val="4472C4"/>
                </a:solidFill>
                <a:latin typeface="Arial" charset="0"/>
                <a:cs typeface="Arial" charset="0"/>
                <a:sym typeface="Arial" charset="0"/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  <a:endParaRPr lang="ru-RU" sz="1400">
              <a:solidFill>
                <a:srgbClr val="4472C4"/>
              </a:solidFill>
              <a:latin typeface="Arial" charset="0"/>
              <a:cs typeface="Arial" charset="0"/>
              <a:sym typeface="Arial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6321425" y="3019425"/>
            <a:ext cx="4895850" cy="57785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Не указываются счета, открытые к социальным картам учащихся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7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EECD9F4C-6CEC-46FB-BC94-FB29D984A73D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113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371475" y="6237288"/>
            <a:ext cx="11449050" cy="452437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accent5"/>
                </a:solidFill>
              </a:rPr>
              <a:t>В рамках декларационной кампании федеральные государственные служащие уведомления не подают</a:t>
            </a: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371475" y="1660525"/>
            <a:ext cx="11449050" cy="77946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</a:rPr>
              <a:t>при наличии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отношении каждого члена семьи отдельно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(при отсутствии не подается, журналы и расписки об отсутствии не предусмотрены)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/>
            </a:extLst>
          </p:cNvPr>
          <p:cNvSpPr/>
          <p:nvPr/>
        </p:nvSpPr>
        <p:spPr>
          <a:xfrm>
            <a:off x="1320800" y="2670175"/>
            <a:ext cx="10499725" cy="35877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поступающими на федеральную государственную службу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2724150"/>
            <a:ext cx="438150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>
            <a:extLst>
              <a:ext uri="{FF2B5EF4-FFF2-40B4-BE49-F238E27FC236}"/>
            </a:extLst>
          </p:cNvPr>
          <p:cNvSpPr/>
          <p:nvPr/>
        </p:nvSpPr>
        <p:spPr>
          <a:xfrm>
            <a:off x="1320800" y="3148013"/>
            <a:ext cx="10499725" cy="3603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которые переходят с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недекларируемой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должности на декларируемую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6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3184525"/>
            <a:ext cx="438150" cy="2873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>
            <a:extLst>
              <a:ext uri="{FF2B5EF4-FFF2-40B4-BE49-F238E27FC236}"/>
            </a:extLst>
          </p:cNvPr>
          <p:cNvSpPr/>
          <p:nvPr/>
        </p:nvSpPr>
        <p:spPr>
          <a:xfrm>
            <a:off x="1320800" y="3633788"/>
            <a:ext cx="10499725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лицами, претендующими на замещение государственной должности Российской Федерации, если не установлено иное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8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3778250"/>
            <a:ext cx="438150" cy="28733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1320800" y="4291013"/>
            <a:ext cx="10499725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иными лицами в соответствии нормативными правовыми актами Российской Федерации, изданными в соответствии с пунктом 5 Указа Президента Российской Федерации № 778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0" name="Стрелка вправо 77">
            <a:extLst>
              <a:ext uri="{FF2B5EF4-FFF2-40B4-BE49-F238E27FC236}"/>
            </a:extLst>
          </p:cNvPr>
          <p:cNvSpPr/>
          <p:nvPr/>
        </p:nvSpPr>
        <p:spPr>
          <a:xfrm>
            <a:off x="579438" y="4402138"/>
            <a:ext cx="438150" cy="28575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>
            <a:extLst>
              <a:ext uri="{FF2B5EF4-FFF2-40B4-BE49-F238E27FC236}"/>
            </a:extLst>
          </p:cNvPr>
          <p:cNvSpPr/>
          <p:nvPr/>
        </p:nvSpPr>
        <p:spPr>
          <a:xfrm>
            <a:off x="2098675" y="4979988"/>
            <a:ext cx="477520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2E75B6"/>
                </a:solidFill>
                <a:cs typeface="Arial" charset="0"/>
              </a:rPr>
              <a:t>гражданские служащие субъектов </a:t>
            </a:r>
          </a:p>
          <a:p>
            <a:pPr>
              <a:lnSpc>
                <a:spcPct val="80000"/>
              </a:lnSpc>
            </a:pPr>
            <a:r>
              <a:rPr lang="ru-RU" sz="1800">
                <a:solidFill>
                  <a:srgbClr val="2E75B6"/>
                </a:solidFill>
                <a:cs typeface="Arial" charset="0"/>
              </a:rPr>
              <a:t>Российской Федерации</a:t>
            </a:r>
          </a:p>
        </p:txBody>
      </p:sp>
      <p:sp>
        <p:nvSpPr>
          <p:cNvPr id="43" name="Прямоугольник 42">
            <a:extLst>
              <a:ext uri="{FF2B5EF4-FFF2-40B4-BE49-F238E27FC236}"/>
            </a:extLst>
          </p:cNvPr>
          <p:cNvSpPr/>
          <p:nvPr/>
        </p:nvSpPr>
        <p:spPr>
          <a:xfrm>
            <a:off x="7045325" y="4979988"/>
            <a:ext cx="4775200" cy="57626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ru-RU" sz="1800">
                <a:solidFill>
                  <a:srgbClr val="2E75B6"/>
                </a:solidFill>
                <a:cs typeface="Arial" charset="0"/>
              </a:rPr>
              <a:t>работники отдельных категорий организаций и т.д.</a:t>
            </a:r>
          </a:p>
        </p:txBody>
      </p:sp>
      <p:sp>
        <p:nvSpPr>
          <p:cNvPr id="44" name="Прямоугольник 43">
            <a:extLst>
              <a:ext uri="{FF2B5EF4-FFF2-40B4-BE49-F238E27FC236}"/>
            </a:extLst>
          </p:cNvPr>
          <p:cNvSpPr/>
          <p:nvPr/>
        </p:nvSpPr>
        <p:spPr>
          <a:xfrm>
            <a:off x="371475" y="5684838"/>
            <a:ext cx="11449050" cy="45085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Уведомление подается по состоянию на первое число месяца, предшествующего месяцу подачи документов</a:t>
            </a:r>
            <a:endParaRPr lang="ru-RU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A1B0F312-E9D0-4B3E-BB19-2C7F7A1851AB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318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371475" y="3797300"/>
            <a:ext cx="11449050" cy="87788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/>
            </a:extLst>
          </p:cNvPr>
          <p:cNvSpPr/>
          <p:nvPr/>
        </p:nvSpPr>
        <p:spPr>
          <a:xfrm>
            <a:off x="371475" y="2613025"/>
            <a:ext cx="11449050" cy="1071563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/>
            </a:extLst>
          </p:cNvPr>
          <p:cNvSpPr/>
          <p:nvPr/>
        </p:nvSpPr>
        <p:spPr>
          <a:xfrm>
            <a:off x="371475" y="1427163"/>
            <a:ext cx="11449050" cy="107315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/>
            </a:extLst>
          </p:cNvPr>
          <p:cNvSpPr/>
          <p:nvPr/>
        </p:nvSpPr>
        <p:spPr>
          <a:xfrm>
            <a:off x="371475" y="4787900"/>
            <a:ext cx="11449050" cy="877888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Уведомления подаются в применимых ситуациях до 30 июня 2021 года включительно;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после вступят в силу изменения в форму справки и будет подготовлена обновленная версия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СПО «Справки БК»</a:t>
            </a:r>
          </a:p>
        </p:txBody>
      </p:sp>
      <p:sp>
        <p:nvSpPr>
          <p:cNvPr id="46" name="Прямоугольник 45">
            <a:extLst>
              <a:ext uri="{FF2B5EF4-FFF2-40B4-BE49-F238E27FC236}"/>
            </a:extLst>
          </p:cNvPr>
          <p:cNvSpPr/>
          <p:nvPr/>
        </p:nvSpPr>
        <p:spPr>
          <a:xfrm>
            <a:off x="371475" y="5780088"/>
            <a:ext cx="11449050" cy="8763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Вопросы заполнения раздела 2 справки будут отражены в Методических рекомендациях на 2022 год, 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в настоящее время сведения о расходах на приобретение рассматриваемых активов не представляются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74"/>
          <p:cNvGrpSpPr>
            <a:grpSpLocks/>
          </p:cNvGrpSpPr>
          <p:nvPr/>
        </p:nvGrpSpPr>
        <p:grpSpPr bwMode="auto">
          <a:xfrm>
            <a:off x="8978900" y="3732213"/>
            <a:ext cx="3311525" cy="2959100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6495" y="-317769"/>
              <a:ext cx="2322383" cy="293079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1506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CA90B6FD-2D62-49F3-9071-CC0620D133BF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1508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1" name="TextBox 30"/>
          <p:cNvSpPr txBox="1"/>
          <p:nvPr/>
        </p:nvSpPr>
        <p:spPr>
          <a:xfrm>
            <a:off x="550863" y="849313"/>
            <a:ext cx="110902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375" y="1595438"/>
            <a:ext cx="4811713" cy="1770062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Методические рекомендации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2021 году </a:t>
            </a:r>
            <a:br>
              <a:rPr lang="ru-RU" sz="1200" b="1" dirty="0"/>
            </a:br>
            <a:r>
              <a:rPr lang="ru-RU" sz="1200" b="1" dirty="0"/>
              <a:t>(за отчетный 2020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4075" y="3082925"/>
            <a:ext cx="4813300" cy="177165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Методические рекомендации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6375" y="4570413"/>
            <a:ext cx="4811713" cy="177165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/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/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3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0A29CF2E-9CBF-4632-A76A-C997921EAD60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5235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0" name="TextBox 29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460375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42" name="Прямоугольник 41">
            <a:extLst>
              <a:ext uri="{FF2B5EF4-FFF2-40B4-BE49-F238E27FC236}"/>
            </a:extLst>
          </p:cNvPr>
          <p:cNvSpPr/>
          <p:nvPr/>
        </p:nvSpPr>
        <p:spPr>
          <a:xfrm>
            <a:off x="371475" y="1701800"/>
            <a:ext cx="11449050" cy="107315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1096963" y="3003550"/>
            <a:ext cx="10688637" cy="190341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для гражданских служащих запрет предусмотрен, если замещаемые ими должности предусмотрены соответствующим перечнем (не путать с перечнем должностей для целей декларирования)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 замещаемые должности предусматривают участие в подготовке решений, затрагивающих вопросы суверенитета и национальной безопасности Российской Федерации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супруг (супругов) и несовершеннолетних детей запрет не предусмотрен в таком случае)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Есть исключения, 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371475" y="5105400"/>
            <a:ext cx="11449050" cy="9699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  <a:latin typeface="+mn-lt"/>
                <a:cs typeface="+mn-cs"/>
              </a:rPr>
              <a:t>В течение трех месяцев (с 1 января 2021 года) должно быть осуществлено отчуждение цифровых финансовых активов, выпущенных в информационных системах, организованных в соответствии </a:t>
            </a:r>
            <a:br>
              <a:rPr lang="ru-RU" dirty="0">
                <a:solidFill>
                  <a:schemeClr val="accent5"/>
                </a:solidFill>
                <a:latin typeface="+mn-lt"/>
                <a:cs typeface="+mn-cs"/>
              </a:rPr>
            </a:br>
            <a:r>
              <a:rPr lang="ru-RU" dirty="0">
                <a:solidFill>
                  <a:schemeClr val="accent5"/>
                </a:solidFill>
                <a:latin typeface="+mn-lt"/>
                <a:cs typeface="+mn-cs"/>
              </a:rPr>
              <a:t>с иностранным правом, и цифровой валюты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1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0F9F899B-4362-457E-860D-F3432EDD8660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7283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8302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Указ Президента Российской Федерации от 10 декабря 2020 г. № 778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52438" y="2711450"/>
          <a:ext cx="11088687" cy="28400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/>
                  </a:extLst>
                </a:gridCol>
                <a:gridCol w="3896635">
                  <a:extLst>
                    <a:ext uri="{9D8B030D-6E8A-4147-A177-3AD203B41FA5}"/>
                  </a:extLst>
                </a:gridCol>
                <a:gridCol w="1665965">
                  <a:extLst>
                    <a:ext uri="{9D8B030D-6E8A-4147-A177-3AD203B41FA5}"/>
                  </a:extLst>
                </a:gridCol>
                <a:gridCol w="1457325">
                  <a:extLst>
                    <a:ext uri="{9D8B030D-6E8A-4147-A177-3AD203B41FA5}"/>
                  </a:extLst>
                </a:gridCol>
                <a:gridCol w="3530059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цифрового финансового актива или цифрового права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Дата приобретения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информационной системы, в которой осуществляется выпуск цифровых финансовых активов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81-с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11.11.2020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StartEngine Capital, LLC, США, </a:t>
                      </a:r>
                      <a:endParaRPr lang="ru-RU" dirty="0"/>
                    </a:p>
                    <a:p>
                      <a:r>
                        <a:rPr lang="it-IT" dirty="0"/>
                        <a:t>CIK 0001665160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Blockport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10.12.2020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Tokeny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sàrl</a:t>
                      </a:r>
                      <a:r>
                        <a:rPr lang="en-US" dirty="0"/>
                        <a:t>, </a:t>
                      </a:r>
                      <a:r>
                        <a:rPr lang="ru-RU" dirty="0"/>
                        <a:t>Люксембург,  </a:t>
                      </a:r>
                      <a:r>
                        <a:rPr lang="en-US" dirty="0"/>
                        <a:t>Registration number: B218805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7317" name="TextBox 28"/>
          <p:cNvSpPr txBox="1">
            <a:spLocks noChangeArrowheads="1"/>
          </p:cNvSpPr>
          <p:nvPr/>
        </p:nvSpPr>
        <p:spPr bwMode="auto">
          <a:xfrm>
            <a:off x="452438" y="1943100"/>
            <a:ext cx="110886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ts val="1800"/>
              </a:lnSpc>
              <a:spcAft>
                <a:spcPts val="1000"/>
              </a:spcAft>
              <a:tabLst>
                <a:tab pos="630238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Цифровые финансовые активы, цифровые права, включающие одновременно цифровые финансовые активы и иные цифровые права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29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A2CCB90D-1B3B-491E-9E8C-09C95CFC9427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9331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8302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Указ Президента Российской Федерации от 10 декабря 2020 г. № 778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52438" y="2711450"/>
          <a:ext cx="11088687" cy="3530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8931">
                  <a:extLst>
                    <a:ext uri="{9D8B030D-6E8A-4147-A177-3AD203B41FA5}"/>
                  </a:extLst>
                </a:gridCol>
                <a:gridCol w="3896635">
                  <a:extLst>
                    <a:ext uri="{9D8B030D-6E8A-4147-A177-3AD203B41FA5}"/>
                  </a:extLst>
                </a:gridCol>
                <a:gridCol w="1665965">
                  <a:extLst>
                    <a:ext uri="{9D8B030D-6E8A-4147-A177-3AD203B41FA5}"/>
                  </a:extLst>
                </a:gridCol>
                <a:gridCol w="1457325">
                  <a:extLst>
                    <a:ext uri="{9D8B030D-6E8A-4147-A177-3AD203B41FA5}"/>
                  </a:extLst>
                </a:gridCol>
                <a:gridCol w="3530059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Уникальное условное обозначение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Объем инвестиций (руб.)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Сведения об операторе инвестиционной платформы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25.08.2020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100000,00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ООО «</a:t>
                      </a:r>
                      <a:r>
                        <a:rPr lang="ru-RU" dirty="0" err="1"/>
                        <a:t>Поток.Диджитал</a:t>
                      </a:r>
                      <a:r>
                        <a:rPr lang="ru-RU" dirty="0"/>
                        <a:t>», </a:t>
                      </a:r>
                    </a:p>
                    <a:p>
                      <a:r>
                        <a:rPr lang="ru-RU" dirty="0"/>
                        <a:t>ИНН 9701046627 </a:t>
                      </a:r>
                    </a:p>
                    <a:p>
                      <a:r>
                        <a:rPr lang="ru-RU" dirty="0"/>
                        <a:t>ОГРН 1167746721735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Заём № 3044635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/>
                        <a:t>03.09.2020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125000,00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9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Поток.Диджитал</a:t>
                      </a:r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ИНН 9701046627</a:t>
                      </a:r>
                    </a:p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ОГРН 1167746721735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9371" name="TextBox 28"/>
          <p:cNvSpPr txBox="1">
            <a:spLocks noChangeArrowheads="1"/>
          </p:cNvSpPr>
          <p:nvPr/>
        </p:nvSpPr>
        <p:spPr bwMode="auto">
          <a:xfrm>
            <a:off x="452438" y="1943100"/>
            <a:ext cx="110886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ts val="1800"/>
              </a:lnSpc>
              <a:spcAft>
                <a:spcPts val="1000"/>
              </a:spcAft>
              <a:tabLst>
                <a:tab pos="630238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Утилитарные цифровые права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7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37E097C8-4E56-4FAB-BBB6-287A830C1DBD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1379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3" name="TextBox 22">
            <a:extLst>
              <a:ext uri="{FF2B5EF4-FFF2-40B4-BE49-F238E27FC236}"/>
            </a:extLst>
          </p:cNvPr>
          <p:cNvSpPr txBox="1"/>
          <p:nvPr/>
        </p:nvSpPr>
        <p:spPr>
          <a:xfrm>
            <a:off x="542925" y="792163"/>
            <a:ext cx="11090275" cy="830262"/>
          </a:xfrm>
          <a:prstGeom prst="rect">
            <a:avLst/>
          </a:prstGeom>
          <a:noFill/>
        </p:spPr>
        <p:txBody>
          <a:bodyPr lIns="91428" tIns="45712" rIns="91428" bIns="45712"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Указ Президента Российской Федерации от 10 декабря 2020 г. № 778</a:t>
            </a:r>
          </a:p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(уведомление)</a:t>
            </a:r>
          </a:p>
        </p:txBody>
      </p:sp>
      <p:graphicFrame>
        <p:nvGraphicFramePr>
          <p:cNvPr id="26" name="Таблица 26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452438" y="2711450"/>
          <a:ext cx="11088687" cy="2144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0618">
                  <a:extLst>
                    <a:ext uri="{9D8B030D-6E8A-4147-A177-3AD203B41FA5}"/>
                  </a:extLst>
                </a:gridCol>
                <a:gridCol w="3501163">
                  <a:extLst>
                    <a:ext uri="{9D8B030D-6E8A-4147-A177-3AD203B41FA5}"/>
                  </a:extLst>
                </a:gridCol>
                <a:gridCol w="3286125">
                  <a:extLst>
                    <a:ext uri="{9D8B030D-6E8A-4147-A177-3AD203B41FA5}"/>
                  </a:extLst>
                </a:gridCol>
                <a:gridCol w="3511009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цифровой валюты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Дата приобретения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Общее количество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Bitcoin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13.06.2020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0,01156018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Ethereum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30.03.2020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9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1413" name="TextBox 28"/>
          <p:cNvSpPr txBox="1">
            <a:spLocks noChangeArrowheads="1"/>
          </p:cNvSpPr>
          <p:nvPr/>
        </p:nvSpPr>
        <p:spPr bwMode="auto">
          <a:xfrm>
            <a:off x="452438" y="1943100"/>
            <a:ext cx="11088687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>
              <a:lnSpc>
                <a:spcPts val="1800"/>
              </a:lnSpc>
              <a:spcAft>
                <a:spcPts val="1000"/>
              </a:spcAft>
              <a:tabLst>
                <a:tab pos="630238" algn="l"/>
              </a:tabLst>
            </a:pP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Цифровая валюта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Группа 5"/>
          <p:cNvGrpSpPr>
            <a:grpSpLocks/>
          </p:cNvGrpSpPr>
          <p:nvPr/>
        </p:nvGrpSpPr>
        <p:grpSpPr bwMode="auto">
          <a:xfrm>
            <a:off x="8472488" y="3236913"/>
            <a:ext cx="3765550" cy="3179762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816" y="3277888"/>
              <a:ext cx="2965624" cy="2930961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3554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21966CF4-E031-4411-B049-82FB3EC55422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3556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1" name="TextBox 30"/>
          <p:cNvSpPr txBox="1"/>
          <p:nvPr/>
        </p:nvSpPr>
        <p:spPr>
          <a:xfrm>
            <a:off x="871538" y="830263"/>
            <a:ext cx="1108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1738" y="1584325"/>
            <a:ext cx="4708525" cy="3603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825" y="4129088"/>
            <a:ext cx="4117975" cy="1579562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588" y="2238375"/>
            <a:ext cx="4117975" cy="157797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563" y="3092450"/>
            <a:ext cx="4119562" cy="157797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563" y="4984750"/>
            <a:ext cx="4119562" cy="1577975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Группа 3"/>
          <p:cNvGrpSpPr>
            <a:grpSpLocks/>
          </p:cNvGrpSpPr>
          <p:nvPr/>
        </p:nvGrpSpPr>
        <p:grpSpPr bwMode="auto">
          <a:xfrm>
            <a:off x="9115425" y="4151313"/>
            <a:ext cx="2844800" cy="2447925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174" y="3499609"/>
              <a:ext cx="2584412" cy="2930845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5602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AE159780-770A-4F70-B13E-B479E2D1C50A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5604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1" name="TextBox 30"/>
          <p:cNvSpPr txBox="1"/>
          <p:nvPr/>
        </p:nvSpPr>
        <p:spPr>
          <a:xfrm>
            <a:off x="871538" y="830263"/>
            <a:ext cx="1108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1738" y="1463675"/>
            <a:ext cx="4708525" cy="3603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5438" y="3074988"/>
            <a:ext cx="5441950" cy="5762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Имеет значение перечень, действовавший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отчетную дату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375025" y="5784850"/>
            <a:ext cx="5441950" cy="8747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Указание СНИЛС обязательно при его наличии;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</a:rPr>
              <a:t> порядке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00"/>
            <a:ext cx="5443538" cy="8763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Участие гражданина в конкурсе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не предусматривает представление сведений, так как отсутствуют правовые основания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4438"/>
            <a:ext cx="5441950" cy="574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Если сведения представлены, а лицо уволилось, то на сайте сведения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7063"/>
            <a:ext cx="5441950" cy="574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Если лицо не представило сведения,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то представить уточненные оно не может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1275" y="2101850"/>
            <a:ext cx="5443538" cy="8747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Сельский депутат, замещающий иную муниципальную должность, представляет сведения по каждой должности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1275" y="3074988"/>
            <a:ext cx="5443538" cy="5762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Доход при ПСН указывается на основании книги учета доходов ИП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5438" y="5119688"/>
            <a:ext cx="5441950" cy="574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К справке могут быть приложены любые применимые документы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1275" y="3748088"/>
            <a:ext cx="5443538" cy="5762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Доход при ЕСХН указывается на основании налоговой декларации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1275" y="4421188"/>
            <a:ext cx="5443538" cy="57626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«Самозанятый» может узнать свой доход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приложении «Мой налог»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1275" y="5119688"/>
            <a:ext cx="5443538" cy="574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Информацию о выплатах по больничному необходимо получать в ФСС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Группа 3"/>
          <p:cNvGrpSpPr>
            <a:grpSpLocks/>
          </p:cNvGrpSpPr>
          <p:nvPr/>
        </p:nvGrpSpPr>
        <p:grpSpPr bwMode="auto">
          <a:xfrm>
            <a:off x="9115425" y="4138613"/>
            <a:ext cx="2844800" cy="2447925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174" y="3499609"/>
              <a:ext cx="2584412" cy="2930845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7650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3DD16792-8C41-4BE9-AF84-5DDA9168853C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7652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1" name="TextBox 30"/>
          <p:cNvSpPr txBox="1"/>
          <p:nvPr/>
        </p:nvSpPr>
        <p:spPr>
          <a:xfrm>
            <a:off x="871538" y="830263"/>
            <a:ext cx="1108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1738" y="1450975"/>
            <a:ext cx="4708525" cy="3603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325" y="3703638"/>
            <a:ext cx="5443538" cy="24447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Продажа имущества в долевой или совместной собственности с «неизвестным» распределением средств подразумевает отражение дохода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соответствующих пропорциях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(исключение, если происходит продажа имущества внутри семьи служащего (работника) с учетом положений </a:t>
            </a:r>
            <a:r>
              <a:rPr lang="ru-RU" dirty="0" err="1">
                <a:solidFill>
                  <a:schemeClr val="accent5"/>
                </a:solidFill>
              </a:rPr>
              <a:t>пп</a:t>
            </a:r>
            <a:r>
              <a:rPr lang="ru-RU" dirty="0">
                <a:solidFill>
                  <a:schemeClr val="accent5"/>
                </a:solidFill>
              </a:rPr>
              <a:t>. 10 п. 64 Методических рекомендаций)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92863" y="2097088"/>
            <a:ext cx="5443537" cy="12128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Приведены примеры федеральных выплат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(в рамках региональных выплат используйте аналогичный подход)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02388" y="4775200"/>
            <a:ext cx="5443537" cy="574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chemeClr val="accent5"/>
                </a:solidFill>
              </a:rPr>
              <a:t>Паенакопление</a:t>
            </a:r>
            <a:r>
              <a:rPr lang="ru-RU" b="1" dirty="0">
                <a:solidFill>
                  <a:schemeClr val="accent5"/>
                </a:solidFill>
              </a:rPr>
              <a:t> имеет специальное основание приобретения права собственности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92863" y="3435350"/>
            <a:ext cx="5443537" cy="12128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Сделка до приобретения статуса служащего (работника) или супругой (супругом) до вступления в брак со служащим (работником)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не отражается в разделе 2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402388" y="5467350"/>
            <a:ext cx="5443537" cy="576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Используйте Указание Банка России от 15 апреля 2020 г. № 5440-У при заполнении справки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6392863" y="6127750"/>
            <a:ext cx="5443537" cy="576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Передача имущества в доверительное управление не отменяет право собственности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314325" y="2097088"/>
            <a:ext cx="5443538" cy="15176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Движение средств внутри семьи не является доходом за исключением случая, когда денежные средства предоставляются лицом,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отношении которого не может быть представлена справка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Группа 3"/>
          <p:cNvGrpSpPr>
            <a:grpSpLocks/>
          </p:cNvGrpSpPr>
          <p:nvPr/>
        </p:nvGrpSpPr>
        <p:grpSpPr bwMode="auto">
          <a:xfrm>
            <a:off x="9115425" y="4138613"/>
            <a:ext cx="2844800" cy="2447925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/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174" y="3499609"/>
              <a:ext cx="2584412" cy="2930845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9698" name="Группа 15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013" y="0"/>
            <a:ext cx="763587" cy="342900"/>
          </a:xfrm>
        </p:spPr>
        <p:txBody>
          <a:bodyPr/>
          <a:lstStyle/>
          <a:p>
            <a:pPr>
              <a:defRPr/>
            </a:pPr>
            <a:fld id="{A6592101-556C-4968-9AB0-F3134C762B01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9700" name="Объект 11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31" name="TextBox 30"/>
          <p:cNvSpPr txBox="1"/>
          <p:nvPr/>
        </p:nvSpPr>
        <p:spPr>
          <a:xfrm>
            <a:off x="871538" y="830263"/>
            <a:ext cx="1108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1738" y="1450975"/>
            <a:ext cx="4708525" cy="36036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2781300"/>
            <a:ext cx="5441950" cy="92551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Договор на брокерское обслуживание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не является основанием права собственности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на ценные бумаги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92863" y="3484563"/>
            <a:ext cx="5443537" cy="92551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Отчуждение доли имущества в связи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с использованием материнского капитала отражается в разделе 7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82800"/>
            <a:ext cx="5443538" cy="576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Имущество с неоднородными признаками указывается отдельными позициями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824288"/>
            <a:ext cx="5441950" cy="5746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Амортизация ценной бумаги уменьшает ее номинальную стоимость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94450" y="2082800"/>
            <a:ext cx="5441950" cy="576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«Маржинальные сделки» и незакрытые сделки СВОП и РЕПО отражаются в подразделе 6.2 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400800" y="2781300"/>
            <a:ext cx="5441950" cy="57626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Пенсионное страхование не отражается </a:t>
            </a:r>
            <a:br>
              <a:rPr lang="ru-RU" b="1" dirty="0">
                <a:solidFill>
                  <a:schemeClr val="accent5"/>
                </a:solidFill>
              </a:rPr>
            </a:br>
            <a:r>
              <a:rPr lang="ru-RU" b="1" dirty="0">
                <a:solidFill>
                  <a:schemeClr val="accent5"/>
                </a:solidFill>
              </a:rPr>
              <a:t>в подразделе 6.2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Группа 29"/>
          <p:cNvGrpSpPr>
            <a:grpSpLocks/>
          </p:cNvGrpSpPr>
          <p:nvPr/>
        </p:nvGrpSpPr>
        <p:grpSpPr bwMode="auto">
          <a:xfrm>
            <a:off x="0" y="0"/>
            <a:ext cx="12192000" cy="671513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5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794"/>
              <a:ext cx="121920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449"/>
              <a:ext cx="6426200" cy="1080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1325" y="563870"/>
              <a:ext cx="5400675" cy="10800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68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0" y="0"/>
            <a:ext cx="812800" cy="342900"/>
          </a:xfrm>
        </p:spPr>
        <p:txBody>
          <a:bodyPr/>
          <a:lstStyle/>
          <a:p>
            <a:pPr>
              <a:defRPr/>
            </a:pPr>
            <a:fld id="{D3786D43-1C1F-4EBE-ABDE-C0E66E7A2BEF}" type="slidenum">
              <a:rPr lang="ru-RU" sz="2800" b="1">
                <a:solidFill>
                  <a:schemeClr val="accent6">
                    <a:lumMod val="60000"/>
                    <a:lumOff val="40000"/>
                  </a:schemeClr>
                </a:solidFill>
              </a:rPr>
              <a:pPr>
                <a:defRPr/>
              </a:pPr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1747" name="Объект 11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65100" y="0"/>
            <a:ext cx="573088" cy="692150"/>
          </a:xfrm>
        </p:spPr>
      </p:pic>
      <p:sp>
        <p:nvSpPr>
          <p:cNvPr id="26" name="TextBox 25"/>
          <p:cNvSpPr txBox="1"/>
          <p:nvPr/>
        </p:nvSpPr>
        <p:spPr>
          <a:xfrm>
            <a:off x="871538" y="792163"/>
            <a:ext cx="11088687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/>
                </a:solidFill>
                <a:latin typeface="+mn-lt"/>
                <a:cs typeface="+mn-cs"/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763" y="3408363"/>
            <a:ext cx="10117137" cy="79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763" y="2606675"/>
            <a:ext cx="1015523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763" y="4365625"/>
            <a:ext cx="10117137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763" y="5321300"/>
            <a:ext cx="10117137" cy="798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88" y="3333750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888" y="4281488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88" y="5232400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2438" y="2419350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2438" y="3348038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2438" y="4300538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2438" y="5257800"/>
            <a:ext cx="1143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10819811" y="5320800"/>
            <a:ext cx="1080000" cy="1080000"/>
          </a:xfrm>
          <a:prstGeom prst="rect">
            <a:avLst/>
          </a:prstGeom>
          <a:noFill/>
          <a:extLst/>
        </p:spPr>
      </p:pic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1782763" y="1724025"/>
            <a:ext cx="10155237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/>
            </a:extLst>
          </p:cNvPr>
          <p:cNvCxnSpPr/>
          <p:nvPr/>
        </p:nvCxnSpPr>
        <p:spPr>
          <a:xfrm>
            <a:off x="407988" y="2451100"/>
            <a:ext cx="1153001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452438" y="1536700"/>
            <a:ext cx="1143000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7561</TotalTime>
  <Words>3833</Words>
  <Application>Microsoft Office PowerPoint</Application>
  <PresentationFormat>Произвольный</PresentationFormat>
  <Paragraphs>471</Paragraphs>
  <Slides>43</Slides>
  <Notes>43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Марьина</cp:lastModifiedBy>
  <cp:revision>631</cp:revision>
  <cp:lastPrinted>2019-11-28T21:35:27Z</cp:lastPrinted>
  <dcterms:created xsi:type="dcterms:W3CDTF">2015-10-24T19:54:13Z</dcterms:created>
  <dcterms:modified xsi:type="dcterms:W3CDTF">2023-01-23T11:49:33Z</dcterms:modified>
</cp:coreProperties>
</file>