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1" r:id="rId25"/>
    <p:sldId id="282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60"/>
  </p:normalViewPr>
  <p:slideViewPr>
    <p:cSldViewPr>
      <p:cViewPr>
        <p:scale>
          <a:sx n="106" d="100"/>
          <a:sy n="106" d="100"/>
        </p:scale>
        <p:origin x="-17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9D8EB-AF99-48F2-8F59-CEA142626B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0FC239-3D63-424D-BCB0-AD8049F9ADA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Окружные суды (судебные органы первой инстанции, рассматривает сложные уголовные и гражданские дела). Уголовные дела рассматривались с участием 12 присяжных заседателей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9A67F2-B090-46B7-A46C-511B158848B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Общие суды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767E989-337E-42F1-A5D2-195ABAC1080B}" type="sibTrans" cxnId="{04E74356-B6A0-47F4-BED7-10CC94CBC0CF}">
      <dgm:prSet/>
      <dgm:spPr/>
      <dgm:t>
        <a:bodyPr/>
        <a:lstStyle/>
        <a:p>
          <a:endParaRPr lang="ru-RU"/>
        </a:p>
      </dgm:t>
    </dgm:pt>
    <dgm:pt modelId="{E427D11E-CC86-43C8-B864-A645BE3301DC}" type="parTrans" cxnId="{04E74356-B6A0-47F4-BED7-10CC94CBC0C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81EC304-6A19-4FC0-A416-04369831776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Мировые съезды  (собрание почетных и участковых, а позже, с 1866 г. и добавочных) судей мирового округа, которое выполняло функции апелляционной и кассационной инстанции по приговорам, вынесенным мировым судьей)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598CADD-0D7B-451E-9B22-A0AB933BEE0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Мировые судьи  (рассмотрение мелких уголовных и гражданских дел  с ущербом до 500 рублей)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506ACF1-7984-4693-9E35-72DD1FEAE95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Местные суды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570618D-D8E5-4347-BBC5-FF585DF8AC0D}" type="sibTrans" cxnId="{15DF3E87-A9BA-4668-A017-D597F0A27839}">
      <dgm:prSet/>
      <dgm:spPr/>
      <dgm:t>
        <a:bodyPr/>
        <a:lstStyle/>
        <a:p>
          <a:endParaRPr lang="ru-RU"/>
        </a:p>
      </dgm:t>
    </dgm:pt>
    <dgm:pt modelId="{98ADA81D-41BE-4428-8DE1-28D8A7F7E0A3}" type="parTrans" cxnId="{15DF3E87-A9BA-4668-A017-D597F0A27839}">
      <dgm:prSet/>
      <dgm:spPr/>
      <dgm:t>
        <a:bodyPr/>
        <a:lstStyle/>
        <a:p>
          <a:endParaRPr lang="ru-RU"/>
        </a:p>
      </dgm:t>
    </dgm:pt>
    <dgm:pt modelId="{6CFCFC26-CBB7-4B7A-A943-E19818C21167}" type="sibTrans" cxnId="{4B424145-87B4-42EF-B7A7-FEBA1C62F046}">
      <dgm:prSet/>
      <dgm:spPr/>
      <dgm:t>
        <a:bodyPr/>
        <a:lstStyle/>
        <a:p>
          <a:endParaRPr lang="ru-RU"/>
        </a:p>
      </dgm:t>
    </dgm:pt>
    <dgm:pt modelId="{0C554A5A-2E28-4F7F-8086-84CF00ECFD9C}" type="parTrans" cxnId="{4B424145-87B4-42EF-B7A7-FEBA1C62F046}">
      <dgm:prSet/>
      <dgm:spPr/>
      <dgm:t>
        <a:bodyPr/>
        <a:lstStyle/>
        <a:p>
          <a:endParaRPr lang="ru-RU"/>
        </a:p>
      </dgm:t>
    </dgm:pt>
    <dgm:pt modelId="{83676200-6D72-438A-A477-30118398241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Сенат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Единственная   кассационная инстанция для всех судов Российской империи. В сенате было сосредоточено верховное наблюдение за единообразным и грамотным применением закона.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357818-8855-40E4-8111-416A92D0610B}" type="sibTrans" cxnId="{E2907A70-CE90-47F5-861F-6FCD81A15210}">
      <dgm:prSet/>
      <dgm:spPr/>
      <dgm:t>
        <a:bodyPr/>
        <a:lstStyle/>
        <a:p>
          <a:endParaRPr lang="ru-RU"/>
        </a:p>
      </dgm:t>
    </dgm:pt>
    <dgm:pt modelId="{91722EB5-D779-45E7-9D2C-E9F3EDE7BB9C}" type="parTrans" cxnId="{E2907A70-CE90-47F5-861F-6FCD81A15210}">
      <dgm:prSet/>
      <dgm:spPr/>
      <dgm:t>
        <a:bodyPr/>
        <a:lstStyle/>
        <a:p>
          <a:endParaRPr lang="ru-RU"/>
        </a:p>
      </dgm:t>
    </dgm:pt>
    <dgm:pt modelId="{031F30C3-873E-4637-966C-85C5EBF116B1}" type="sibTrans" cxnId="{ECE73341-579F-44E5-B522-C28606A5516E}">
      <dgm:prSet/>
      <dgm:spPr/>
      <dgm:t>
        <a:bodyPr/>
        <a:lstStyle/>
        <a:p>
          <a:endParaRPr lang="ru-RU"/>
        </a:p>
      </dgm:t>
    </dgm:pt>
    <dgm:pt modelId="{9DA5FA18-CE80-4D04-993A-5B5D0F861ECB}" type="parTrans" cxnId="{ECE73341-579F-44E5-B522-C28606A5516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4CB863F-6CF7-441A-AC3B-35B452DCE6DE}" type="sibTrans" cxnId="{52356F16-7C7E-414E-B89D-A7503FFE61D4}">
      <dgm:prSet/>
      <dgm:spPr/>
      <dgm:t>
        <a:bodyPr/>
        <a:lstStyle/>
        <a:p>
          <a:endParaRPr lang="ru-RU"/>
        </a:p>
      </dgm:t>
    </dgm:pt>
    <dgm:pt modelId="{2278D497-B8BA-4B75-AC3E-B4078FDD5654}" type="parTrans" cxnId="{52356F16-7C7E-414E-B89D-A7503FFE61D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C097F12-55E1-4D48-9206-249D954B2E6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Судебные палаты (суды для рассмотрения наиболее важных дел и апелляций), рассмотрение дел о должностных преступлениях чиновников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FF7E8D8-9CAD-4D8B-A72D-925C69905383}" type="parTrans" cxnId="{F6B79FB6-E9BD-45BB-8713-8E0D5924F34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A0CCF6B-2554-4D47-904B-7401D9481A74}" type="sibTrans" cxnId="{F6B79FB6-E9BD-45BB-8713-8E0D5924F340}">
      <dgm:prSet/>
      <dgm:spPr/>
      <dgm:t>
        <a:bodyPr/>
        <a:lstStyle/>
        <a:p>
          <a:endParaRPr lang="ru-RU"/>
        </a:p>
      </dgm:t>
    </dgm:pt>
    <dgm:pt modelId="{C01A8252-347B-4709-9E85-90E11833D742}" type="pres">
      <dgm:prSet presAssocID="{24E9D8EB-AF99-48F2-8F59-CEA142626B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41A151-4757-494D-A7DE-3A006E755382}" type="pres">
      <dgm:prSet presAssocID="{83676200-6D72-438A-A477-301183982410}" presName="hierRoot1" presStyleCnt="0"/>
      <dgm:spPr/>
    </dgm:pt>
    <dgm:pt modelId="{1FF53A9F-4ECB-4483-B970-2B59B718AF54}" type="pres">
      <dgm:prSet presAssocID="{83676200-6D72-438A-A477-301183982410}" presName="composite" presStyleCnt="0"/>
      <dgm:spPr/>
    </dgm:pt>
    <dgm:pt modelId="{FA8D289F-567B-4A92-AFEF-FB281A51C196}" type="pres">
      <dgm:prSet presAssocID="{83676200-6D72-438A-A477-301183982410}" presName="background" presStyleLbl="node0" presStyleIdx="0" presStyleCn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B8D2F27B-BD46-4BB6-AA62-9C6E1C7F6F28}" type="pres">
      <dgm:prSet presAssocID="{83676200-6D72-438A-A477-301183982410}" presName="text" presStyleLbl="fgAcc0" presStyleIdx="0" presStyleCnt="1" custScaleX="316164" custScaleY="176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34F57A-61EE-4755-96FE-EE4404C44E7C}" type="pres">
      <dgm:prSet presAssocID="{83676200-6D72-438A-A477-301183982410}" presName="hierChild2" presStyleCnt="0"/>
      <dgm:spPr/>
    </dgm:pt>
    <dgm:pt modelId="{2504BE62-CA1E-4EB8-9021-31C5A2599B11}" type="pres">
      <dgm:prSet presAssocID="{2278D497-B8BA-4B75-AC3E-B4078FDD565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C8F7027-4769-48D8-9F33-6C72B4901290}" type="pres">
      <dgm:prSet presAssocID="{3506ACF1-7984-4693-9E35-72DD1FEAE952}" presName="hierRoot2" presStyleCnt="0"/>
      <dgm:spPr/>
    </dgm:pt>
    <dgm:pt modelId="{E3541BCA-4649-42A3-A07A-66BC9590599E}" type="pres">
      <dgm:prSet presAssocID="{3506ACF1-7984-4693-9E35-72DD1FEAE952}" presName="composite2" presStyleCnt="0"/>
      <dgm:spPr/>
    </dgm:pt>
    <dgm:pt modelId="{90D45749-B5BC-421F-AB55-D69C970F44C2}" type="pres">
      <dgm:prSet presAssocID="{3506ACF1-7984-4693-9E35-72DD1FEAE952}" presName="background2" presStyleLbl="node2" presStyleIdx="0" presStyleCnt="2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659E9B1B-E54E-41B4-B3A2-68C4D3992925}" type="pres">
      <dgm:prSet presAssocID="{3506ACF1-7984-4693-9E35-72DD1FEAE952}" presName="text2" presStyleLbl="fgAcc2" presStyleIdx="0" presStyleCnt="2" custScaleX="206984" custScaleY="67786" custLinFactNeighborX="4673" custLinFactNeighborY="15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C70F66-BB20-4131-97E4-B0273DF89BDB}" type="pres">
      <dgm:prSet presAssocID="{3506ACF1-7984-4693-9E35-72DD1FEAE952}" presName="hierChild3" presStyleCnt="0"/>
      <dgm:spPr/>
    </dgm:pt>
    <dgm:pt modelId="{BE2C2ED1-8AB6-4483-9F5C-DB3F7261B75E}" type="pres">
      <dgm:prSet presAssocID="{0C554A5A-2E28-4F7F-8086-84CF00ECFD9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3625B77-7DBD-4ABB-8870-2D1C776E5059}" type="pres">
      <dgm:prSet presAssocID="{D598CADD-0D7B-451E-9B22-A0AB933BEE06}" presName="hierRoot3" presStyleCnt="0"/>
      <dgm:spPr/>
    </dgm:pt>
    <dgm:pt modelId="{79C34DD3-7830-41A8-B83F-EA36A2CD09FA}" type="pres">
      <dgm:prSet presAssocID="{D598CADD-0D7B-451E-9B22-A0AB933BEE06}" presName="composite3" presStyleCnt="0"/>
      <dgm:spPr/>
    </dgm:pt>
    <dgm:pt modelId="{52071DDA-4C20-48F4-9E76-01AECACA9D9C}" type="pres">
      <dgm:prSet presAssocID="{D598CADD-0D7B-451E-9B22-A0AB933BEE06}" presName="background3" presStyleLbl="node3" presStyleIdx="0" presStyleCnt="4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F73C47A8-03F4-48EA-923C-F8E99B9D5B0A}" type="pres">
      <dgm:prSet presAssocID="{D598CADD-0D7B-451E-9B22-A0AB933BEE06}" presName="text3" presStyleLbl="fgAcc3" presStyleIdx="0" presStyleCnt="4" custScaleX="135354" custScaleY="351008" custLinFactNeighborX="118" custLinFactNeighborY="1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D0F47-2B29-4F10-B09F-10C8184EDD99}" type="pres">
      <dgm:prSet presAssocID="{D598CADD-0D7B-451E-9B22-A0AB933BEE06}" presName="hierChild4" presStyleCnt="0"/>
      <dgm:spPr/>
    </dgm:pt>
    <dgm:pt modelId="{6532EB7B-24A3-4D59-BF23-6A525BD2451F}" type="pres">
      <dgm:prSet presAssocID="{98ADA81D-41BE-4428-8DE1-28D8A7F7E0A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D5CFE89-39E4-4B8C-91A8-DEF4198DAF9F}" type="pres">
      <dgm:prSet presAssocID="{581EC304-6A19-4FC0-A416-043698317764}" presName="hierRoot3" presStyleCnt="0"/>
      <dgm:spPr/>
    </dgm:pt>
    <dgm:pt modelId="{1C661A43-F458-4CF9-85C2-F9D335050055}" type="pres">
      <dgm:prSet presAssocID="{581EC304-6A19-4FC0-A416-043698317764}" presName="composite3" presStyleCnt="0"/>
      <dgm:spPr/>
    </dgm:pt>
    <dgm:pt modelId="{63EA1A2A-1C81-4CFF-8E66-34432AAD3BF0}" type="pres">
      <dgm:prSet presAssocID="{581EC304-6A19-4FC0-A416-043698317764}" presName="background3" presStyleLbl="node3" presStyleIdx="1" presStyleCnt="4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2AD1CB52-074B-4368-97C9-DEDA04423045}" type="pres">
      <dgm:prSet presAssocID="{581EC304-6A19-4FC0-A416-043698317764}" presName="text3" presStyleLbl="fgAcc3" presStyleIdx="1" presStyleCnt="4" custScaleX="141069" custScaleY="352014" custLinFactNeighborX="6815" custLinFactNeighborY="1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75A2D-AB6F-4710-84FD-02EF22768964}" type="pres">
      <dgm:prSet presAssocID="{581EC304-6A19-4FC0-A416-043698317764}" presName="hierChild4" presStyleCnt="0"/>
      <dgm:spPr/>
    </dgm:pt>
    <dgm:pt modelId="{3599ED14-7152-4C51-A0CB-B507D8A6D778}" type="pres">
      <dgm:prSet presAssocID="{9DA5FA18-CE80-4D04-993A-5B5D0F861EC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385EED2-C315-4D7E-87D4-1595FFDDB1F6}" type="pres">
      <dgm:prSet presAssocID="{8D9A67F2-B090-46B7-A46C-511B158848B0}" presName="hierRoot2" presStyleCnt="0"/>
      <dgm:spPr/>
    </dgm:pt>
    <dgm:pt modelId="{098FF2C2-4B27-4ADB-A57F-10A3416925AB}" type="pres">
      <dgm:prSet presAssocID="{8D9A67F2-B090-46B7-A46C-511B158848B0}" presName="composite2" presStyleCnt="0"/>
      <dgm:spPr/>
    </dgm:pt>
    <dgm:pt modelId="{F25E4561-D9B3-4B8A-B695-A4E9E0BE91D5}" type="pres">
      <dgm:prSet presAssocID="{8D9A67F2-B090-46B7-A46C-511B158848B0}" presName="background2" presStyleLbl="node2" presStyleIdx="1" presStyleCnt="2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9D36801B-430D-4F02-B046-3798831FD1C1}" type="pres">
      <dgm:prSet presAssocID="{8D9A67F2-B090-46B7-A46C-511B158848B0}" presName="text2" presStyleLbl="fgAcc2" presStyleIdx="1" presStyleCnt="2" custScaleX="221553" custScaleY="62662" custLinFactNeighborX="4266" custLinFactNeighborY="27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B0471-315A-4FD8-9E2B-277944D8BEDE}" type="pres">
      <dgm:prSet presAssocID="{8D9A67F2-B090-46B7-A46C-511B158848B0}" presName="hierChild3" presStyleCnt="0"/>
      <dgm:spPr/>
    </dgm:pt>
    <dgm:pt modelId="{458FC5E9-C785-4795-BD5A-844FF95B0E03}" type="pres">
      <dgm:prSet presAssocID="{E427D11E-CC86-43C8-B864-A645BE3301D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F5093CE-6B82-4194-AB89-7980A4BBDA0A}" type="pres">
      <dgm:prSet presAssocID="{F00FC239-3D63-424D-BCB0-AD8049F9ADAE}" presName="hierRoot3" presStyleCnt="0"/>
      <dgm:spPr/>
    </dgm:pt>
    <dgm:pt modelId="{EF9C3CA1-FFD8-4603-A0F2-A6C5538F1953}" type="pres">
      <dgm:prSet presAssocID="{F00FC239-3D63-424D-BCB0-AD8049F9ADAE}" presName="composite3" presStyleCnt="0"/>
      <dgm:spPr/>
    </dgm:pt>
    <dgm:pt modelId="{DEB67B42-E076-4C79-9062-FF532D0A63CE}" type="pres">
      <dgm:prSet presAssocID="{F00FC239-3D63-424D-BCB0-AD8049F9ADAE}" presName="background3" presStyleLbl="node3" presStyleIdx="2" presStyleCnt="4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8758CED3-7C80-4C54-8128-0DF17BCA3363}" type="pres">
      <dgm:prSet presAssocID="{F00FC239-3D63-424D-BCB0-AD8049F9ADAE}" presName="text3" presStyleLbl="fgAcc3" presStyleIdx="2" presStyleCnt="4" custScaleX="160127" custScaleY="342744" custLinFactNeighborX="7797" custLinFactNeighborY="26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61EB54-A17C-4101-A849-EA03D64C5CF1}" type="pres">
      <dgm:prSet presAssocID="{F00FC239-3D63-424D-BCB0-AD8049F9ADAE}" presName="hierChild4" presStyleCnt="0"/>
      <dgm:spPr/>
    </dgm:pt>
    <dgm:pt modelId="{6A00A2F4-F0F9-4D43-B6D8-858DCE352111}" type="pres">
      <dgm:prSet presAssocID="{1FF7E8D8-9CAD-4D8B-A72D-925C6990538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FBF6B681-9EE4-478C-9441-DEDCF1EC4D3A}" type="pres">
      <dgm:prSet presAssocID="{CC097F12-55E1-4D48-9206-249D954B2E65}" presName="hierRoot3" presStyleCnt="0"/>
      <dgm:spPr/>
    </dgm:pt>
    <dgm:pt modelId="{95CB7AFD-0F93-4109-8493-2E88B7CDA911}" type="pres">
      <dgm:prSet presAssocID="{CC097F12-55E1-4D48-9206-249D954B2E65}" presName="composite3" presStyleCnt="0"/>
      <dgm:spPr/>
    </dgm:pt>
    <dgm:pt modelId="{B91B1EE2-22D5-4E5C-BDC1-2D84AAEAD311}" type="pres">
      <dgm:prSet presAssocID="{CC097F12-55E1-4D48-9206-249D954B2E65}" presName="background3" presStyleLbl="node3" presStyleIdx="3" presStyleCnt="4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32FAD969-350C-4CB1-B3A5-4BA17492B5D9}" type="pres">
      <dgm:prSet presAssocID="{CC097F12-55E1-4D48-9206-249D954B2E65}" presName="text3" presStyleLbl="fgAcc3" presStyleIdx="3" presStyleCnt="4" custScaleX="125572" custScaleY="341421" custLinFactNeighborX="1051" custLinFactNeighborY="26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C144B9-354F-401B-93C2-B89B8637DB43}" type="pres">
      <dgm:prSet presAssocID="{CC097F12-55E1-4D48-9206-249D954B2E65}" presName="hierChild4" presStyleCnt="0"/>
      <dgm:spPr/>
    </dgm:pt>
  </dgm:ptLst>
  <dgm:cxnLst>
    <dgm:cxn modelId="{15DF3E87-A9BA-4668-A017-D597F0A27839}" srcId="{3506ACF1-7984-4693-9E35-72DD1FEAE952}" destId="{581EC304-6A19-4FC0-A416-043698317764}" srcOrd="1" destOrd="0" parTransId="{98ADA81D-41BE-4428-8DE1-28D8A7F7E0A3}" sibTransId="{D570618D-D8E5-4347-BBC5-FF585DF8AC0D}"/>
    <dgm:cxn modelId="{3AC9DE7B-5253-4A59-B199-0FBDF5DB72EA}" type="presOf" srcId="{F00FC239-3D63-424D-BCB0-AD8049F9ADAE}" destId="{8758CED3-7C80-4C54-8128-0DF17BCA3363}" srcOrd="0" destOrd="0" presId="urn:microsoft.com/office/officeart/2005/8/layout/hierarchy1"/>
    <dgm:cxn modelId="{65A38FDC-ABCE-4C7E-AD6D-2D69B337361B}" type="presOf" srcId="{24E9D8EB-AF99-48F2-8F59-CEA142626B66}" destId="{C01A8252-347B-4709-9E85-90E11833D742}" srcOrd="0" destOrd="0" presId="urn:microsoft.com/office/officeart/2005/8/layout/hierarchy1"/>
    <dgm:cxn modelId="{B2D2EF08-10EA-4EAA-8FA3-A91A2667A92F}" type="presOf" srcId="{3506ACF1-7984-4693-9E35-72DD1FEAE952}" destId="{659E9B1B-E54E-41B4-B3A2-68C4D3992925}" srcOrd="0" destOrd="0" presId="urn:microsoft.com/office/officeart/2005/8/layout/hierarchy1"/>
    <dgm:cxn modelId="{C1B063DD-43B9-4FB6-8B40-51FFB0C649C9}" type="presOf" srcId="{98ADA81D-41BE-4428-8DE1-28D8A7F7E0A3}" destId="{6532EB7B-24A3-4D59-BF23-6A525BD2451F}" srcOrd="0" destOrd="0" presId="urn:microsoft.com/office/officeart/2005/8/layout/hierarchy1"/>
    <dgm:cxn modelId="{E2907A70-CE90-47F5-861F-6FCD81A15210}" srcId="{24E9D8EB-AF99-48F2-8F59-CEA142626B66}" destId="{83676200-6D72-438A-A477-301183982410}" srcOrd="0" destOrd="0" parTransId="{91722EB5-D779-45E7-9D2C-E9F3EDE7BB9C}" sibTransId="{53357818-8855-40E4-8111-416A92D0610B}"/>
    <dgm:cxn modelId="{66E23138-7F73-43CD-A547-E76196C52843}" type="presOf" srcId="{2278D497-B8BA-4B75-AC3E-B4078FDD5654}" destId="{2504BE62-CA1E-4EB8-9021-31C5A2599B11}" srcOrd="0" destOrd="0" presId="urn:microsoft.com/office/officeart/2005/8/layout/hierarchy1"/>
    <dgm:cxn modelId="{ECE73341-579F-44E5-B522-C28606A5516E}" srcId="{83676200-6D72-438A-A477-301183982410}" destId="{8D9A67F2-B090-46B7-A46C-511B158848B0}" srcOrd="1" destOrd="0" parTransId="{9DA5FA18-CE80-4D04-993A-5B5D0F861ECB}" sibTransId="{031F30C3-873E-4637-966C-85C5EBF116B1}"/>
    <dgm:cxn modelId="{4B424145-87B4-42EF-B7A7-FEBA1C62F046}" srcId="{3506ACF1-7984-4693-9E35-72DD1FEAE952}" destId="{D598CADD-0D7B-451E-9B22-A0AB933BEE06}" srcOrd="0" destOrd="0" parTransId="{0C554A5A-2E28-4F7F-8086-84CF00ECFD9C}" sibTransId="{6CFCFC26-CBB7-4B7A-A943-E19818C21167}"/>
    <dgm:cxn modelId="{52E27D9C-3508-4AE3-8844-CD30086EF25B}" type="presOf" srcId="{83676200-6D72-438A-A477-301183982410}" destId="{B8D2F27B-BD46-4BB6-AA62-9C6E1C7F6F28}" srcOrd="0" destOrd="0" presId="urn:microsoft.com/office/officeart/2005/8/layout/hierarchy1"/>
    <dgm:cxn modelId="{B7C1147E-9D4C-4081-879A-837409886310}" type="presOf" srcId="{8D9A67F2-B090-46B7-A46C-511B158848B0}" destId="{9D36801B-430D-4F02-B046-3798831FD1C1}" srcOrd="0" destOrd="0" presId="urn:microsoft.com/office/officeart/2005/8/layout/hierarchy1"/>
    <dgm:cxn modelId="{F6B79FB6-E9BD-45BB-8713-8E0D5924F340}" srcId="{8D9A67F2-B090-46B7-A46C-511B158848B0}" destId="{CC097F12-55E1-4D48-9206-249D954B2E65}" srcOrd="1" destOrd="0" parTransId="{1FF7E8D8-9CAD-4D8B-A72D-925C69905383}" sibTransId="{DA0CCF6B-2554-4D47-904B-7401D9481A74}"/>
    <dgm:cxn modelId="{F2B6FC27-79AE-4B5A-9D89-2C3C6AFA7EA9}" type="presOf" srcId="{0C554A5A-2E28-4F7F-8086-84CF00ECFD9C}" destId="{BE2C2ED1-8AB6-4483-9F5C-DB3F7261B75E}" srcOrd="0" destOrd="0" presId="urn:microsoft.com/office/officeart/2005/8/layout/hierarchy1"/>
    <dgm:cxn modelId="{5D634EE2-BC7B-4DDB-BBFF-748E767D177B}" type="presOf" srcId="{D598CADD-0D7B-451E-9B22-A0AB933BEE06}" destId="{F73C47A8-03F4-48EA-923C-F8E99B9D5B0A}" srcOrd="0" destOrd="0" presId="urn:microsoft.com/office/officeart/2005/8/layout/hierarchy1"/>
    <dgm:cxn modelId="{52C810AF-C24F-4F17-A1BA-EED4BB186CBD}" type="presOf" srcId="{9DA5FA18-CE80-4D04-993A-5B5D0F861ECB}" destId="{3599ED14-7152-4C51-A0CB-B507D8A6D778}" srcOrd="0" destOrd="0" presId="urn:microsoft.com/office/officeart/2005/8/layout/hierarchy1"/>
    <dgm:cxn modelId="{FBFB6A7E-9E64-493E-9C34-9DCFB38E7E9D}" type="presOf" srcId="{1FF7E8D8-9CAD-4D8B-A72D-925C69905383}" destId="{6A00A2F4-F0F9-4D43-B6D8-858DCE352111}" srcOrd="0" destOrd="0" presId="urn:microsoft.com/office/officeart/2005/8/layout/hierarchy1"/>
    <dgm:cxn modelId="{52356F16-7C7E-414E-B89D-A7503FFE61D4}" srcId="{83676200-6D72-438A-A477-301183982410}" destId="{3506ACF1-7984-4693-9E35-72DD1FEAE952}" srcOrd="0" destOrd="0" parTransId="{2278D497-B8BA-4B75-AC3E-B4078FDD5654}" sibTransId="{C4CB863F-6CF7-441A-AC3B-35B452DCE6DE}"/>
    <dgm:cxn modelId="{04E74356-B6A0-47F4-BED7-10CC94CBC0CF}" srcId="{8D9A67F2-B090-46B7-A46C-511B158848B0}" destId="{F00FC239-3D63-424D-BCB0-AD8049F9ADAE}" srcOrd="0" destOrd="0" parTransId="{E427D11E-CC86-43C8-B864-A645BE3301DC}" sibTransId="{1767E989-337E-42F1-A5D2-195ABAC1080B}"/>
    <dgm:cxn modelId="{E30B657F-506B-47F4-9068-6D936A117E91}" type="presOf" srcId="{E427D11E-CC86-43C8-B864-A645BE3301DC}" destId="{458FC5E9-C785-4795-BD5A-844FF95B0E03}" srcOrd="0" destOrd="0" presId="urn:microsoft.com/office/officeart/2005/8/layout/hierarchy1"/>
    <dgm:cxn modelId="{56D9FD57-B7A9-4854-B8F7-749235F81FE1}" type="presOf" srcId="{581EC304-6A19-4FC0-A416-043698317764}" destId="{2AD1CB52-074B-4368-97C9-DEDA04423045}" srcOrd="0" destOrd="0" presId="urn:microsoft.com/office/officeart/2005/8/layout/hierarchy1"/>
    <dgm:cxn modelId="{62060A29-8C1F-4447-AAC2-71DE7CD9BC4F}" type="presOf" srcId="{CC097F12-55E1-4D48-9206-249D954B2E65}" destId="{32FAD969-350C-4CB1-B3A5-4BA17492B5D9}" srcOrd="0" destOrd="0" presId="urn:microsoft.com/office/officeart/2005/8/layout/hierarchy1"/>
    <dgm:cxn modelId="{43A77076-A982-44E2-8EC3-EF67782B33E8}" type="presParOf" srcId="{C01A8252-347B-4709-9E85-90E11833D742}" destId="{2341A151-4757-494D-A7DE-3A006E755382}" srcOrd="0" destOrd="0" presId="urn:microsoft.com/office/officeart/2005/8/layout/hierarchy1"/>
    <dgm:cxn modelId="{AF762004-BCCE-4096-8682-CE2F753F3130}" type="presParOf" srcId="{2341A151-4757-494D-A7DE-3A006E755382}" destId="{1FF53A9F-4ECB-4483-B970-2B59B718AF54}" srcOrd="0" destOrd="0" presId="urn:microsoft.com/office/officeart/2005/8/layout/hierarchy1"/>
    <dgm:cxn modelId="{D3F550DD-B672-4DCA-BC07-CC069CC53651}" type="presParOf" srcId="{1FF53A9F-4ECB-4483-B970-2B59B718AF54}" destId="{FA8D289F-567B-4A92-AFEF-FB281A51C196}" srcOrd="0" destOrd="0" presId="urn:microsoft.com/office/officeart/2005/8/layout/hierarchy1"/>
    <dgm:cxn modelId="{C869FAC6-EF89-4E43-8FAD-C3171AAF4182}" type="presParOf" srcId="{1FF53A9F-4ECB-4483-B970-2B59B718AF54}" destId="{B8D2F27B-BD46-4BB6-AA62-9C6E1C7F6F28}" srcOrd="1" destOrd="0" presId="urn:microsoft.com/office/officeart/2005/8/layout/hierarchy1"/>
    <dgm:cxn modelId="{D278A662-6D79-49D6-A20D-B2CBFA217352}" type="presParOf" srcId="{2341A151-4757-494D-A7DE-3A006E755382}" destId="{0334F57A-61EE-4755-96FE-EE4404C44E7C}" srcOrd="1" destOrd="0" presId="urn:microsoft.com/office/officeart/2005/8/layout/hierarchy1"/>
    <dgm:cxn modelId="{0F609793-B5AA-48F6-9B58-3B81FBC87B63}" type="presParOf" srcId="{0334F57A-61EE-4755-96FE-EE4404C44E7C}" destId="{2504BE62-CA1E-4EB8-9021-31C5A2599B11}" srcOrd="0" destOrd="0" presId="urn:microsoft.com/office/officeart/2005/8/layout/hierarchy1"/>
    <dgm:cxn modelId="{58705E69-EBFD-478E-95DE-FA84E7567279}" type="presParOf" srcId="{0334F57A-61EE-4755-96FE-EE4404C44E7C}" destId="{EC8F7027-4769-48D8-9F33-6C72B4901290}" srcOrd="1" destOrd="0" presId="urn:microsoft.com/office/officeart/2005/8/layout/hierarchy1"/>
    <dgm:cxn modelId="{C06FA3E3-26F3-4D65-80FD-30A23940E12A}" type="presParOf" srcId="{EC8F7027-4769-48D8-9F33-6C72B4901290}" destId="{E3541BCA-4649-42A3-A07A-66BC9590599E}" srcOrd="0" destOrd="0" presId="urn:microsoft.com/office/officeart/2005/8/layout/hierarchy1"/>
    <dgm:cxn modelId="{7879B56C-1BC3-462F-A5A4-ACD31C6D3ACB}" type="presParOf" srcId="{E3541BCA-4649-42A3-A07A-66BC9590599E}" destId="{90D45749-B5BC-421F-AB55-D69C970F44C2}" srcOrd="0" destOrd="0" presId="urn:microsoft.com/office/officeart/2005/8/layout/hierarchy1"/>
    <dgm:cxn modelId="{0798F365-8A85-4B56-81E7-4F68FCC499F2}" type="presParOf" srcId="{E3541BCA-4649-42A3-A07A-66BC9590599E}" destId="{659E9B1B-E54E-41B4-B3A2-68C4D3992925}" srcOrd="1" destOrd="0" presId="urn:microsoft.com/office/officeart/2005/8/layout/hierarchy1"/>
    <dgm:cxn modelId="{52401022-ABA8-44AB-A2CF-4C3156266F24}" type="presParOf" srcId="{EC8F7027-4769-48D8-9F33-6C72B4901290}" destId="{C0C70F66-BB20-4131-97E4-B0273DF89BDB}" srcOrd="1" destOrd="0" presId="urn:microsoft.com/office/officeart/2005/8/layout/hierarchy1"/>
    <dgm:cxn modelId="{3FAF6204-EB6F-4608-8594-DF39E85EF510}" type="presParOf" srcId="{C0C70F66-BB20-4131-97E4-B0273DF89BDB}" destId="{BE2C2ED1-8AB6-4483-9F5C-DB3F7261B75E}" srcOrd="0" destOrd="0" presId="urn:microsoft.com/office/officeart/2005/8/layout/hierarchy1"/>
    <dgm:cxn modelId="{781D0A33-F7AE-4B55-A61B-520AD483A8D0}" type="presParOf" srcId="{C0C70F66-BB20-4131-97E4-B0273DF89BDB}" destId="{A3625B77-7DBD-4ABB-8870-2D1C776E5059}" srcOrd="1" destOrd="0" presId="urn:microsoft.com/office/officeart/2005/8/layout/hierarchy1"/>
    <dgm:cxn modelId="{46F84351-C8A4-4170-B466-3E2A363408F2}" type="presParOf" srcId="{A3625B77-7DBD-4ABB-8870-2D1C776E5059}" destId="{79C34DD3-7830-41A8-B83F-EA36A2CD09FA}" srcOrd="0" destOrd="0" presId="urn:microsoft.com/office/officeart/2005/8/layout/hierarchy1"/>
    <dgm:cxn modelId="{E89B50D1-0CE3-42DD-9B86-0C3DFEEA74B8}" type="presParOf" srcId="{79C34DD3-7830-41A8-B83F-EA36A2CD09FA}" destId="{52071DDA-4C20-48F4-9E76-01AECACA9D9C}" srcOrd="0" destOrd="0" presId="urn:microsoft.com/office/officeart/2005/8/layout/hierarchy1"/>
    <dgm:cxn modelId="{515EC3E1-696C-4531-BA52-100A3564D9B0}" type="presParOf" srcId="{79C34DD3-7830-41A8-B83F-EA36A2CD09FA}" destId="{F73C47A8-03F4-48EA-923C-F8E99B9D5B0A}" srcOrd="1" destOrd="0" presId="urn:microsoft.com/office/officeart/2005/8/layout/hierarchy1"/>
    <dgm:cxn modelId="{F08CC252-126D-493F-A73F-058704C7FD77}" type="presParOf" srcId="{A3625B77-7DBD-4ABB-8870-2D1C776E5059}" destId="{49FD0F47-2B29-4F10-B09F-10C8184EDD99}" srcOrd="1" destOrd="0" presId="urn:microsoft.com/office/officeart/2005/8/layout/hierarchy1"/>
    <dgm:cxn modelId="{A0FDE0DF-D1CA-4C11-BEC5-A4C31B166F47}" type="presParOf" srcId="{C0C70F66-BB20-4131-97E4-B0273DF89BDB}" destId="{6532EB7B-24A3-4D59-BF23-6A525BD2451F}" srcOrd="2" destOrd="0" presId="urn:microsoft.com/office/officeart/2005/8/layout/hierarchy1"/>
    <dgm:cxn modelId="{8EE5FF15-8B92-4C8B-B987-1511C0D078B5}" type="presParOf" srcId="{C0C70F66-BB20-4131-97E4-B0273DF89BDB}" destId="{8D5CFE89-39E4-4B8C-91A8-DEF4198DAF9F}" srcOrd="3" destOrd="0" presId="urn:microsoft.com/office/officeart/2005/8/layout/hierarchy1"/>
    <dgm:cxn modelId="{B157E293-D73F-48F6-AD3E-E01C04FE5F24}" type="presParOf" srcId="{8D5CFE89-39E4-4B8C-91A8-DEF4198DAF9F}" destId="{1C661A43-F458-4CF9-85C2-F9D335050055}" srcOrd="0" destOrd="0" presId="urn:microsoft.com/office/officeart/2005/8/layout/hierarchy1"/>
    <dgm:cxn modelId="{09C1F178-4148-47F1-9569-BD9A750658D9}" type="presParOf" srcId="{1C661A43-F458-4CF9-85C2-F9D335050055}" destId="{63EA1A2A-1C81-4CFF-8E66-34432AAD3BF0}" srcOrd="0" destOrd="0" presId="urn:microsoft.com/office/officeart/2005/8/layout/hierarchy1"/>
    <dgm:cxn modelId="{D6AEE714-9729-4CA8-968B-354BD043516D}" type="presParOf" srcId="{1C661A43-F458-4CF9-85C2-F9D335050055}" destId="{2AD1CB52-074B-4368-97C9-DEDA04423045}" srcOrd="1" destOrd="0" presId="urn:microsoft.com/office/officeart/2005/8/layout/hierarchy1"/>
    <dgm:cxn modelId="{11726606-2480-413B-9E18-F5E5050C5FB5}" type="presParOf" srcId="{8D5CFE89-39E4-4B8C-91A8-DEF4198DAF9F}" destId="{53E75A2D-AB6F-4710-84FD-02EF22768964}" srcOrd="1" destOrd="0" presId="urn:microsoft.com/office/officeart/2005/8/layout/hierarchy1"/>
    <dgm:cxn modelId="{378B306E-B3EA-45D1-9AE2-C203151B5BF7}" type="presParOf" srcId="{0334F57A-61EE-4755-96FE-EE4404C44E7C}" destId="{3599ED14-7152-4C51-A0CB-B507D8A6D778}" srcOrd="2" destOrd="0" presId="urn:microsoft.com/office/officeart/2005/8/layout/hierarchy1"/>
    <dgm:cxn modelId="{04A9735C-6C67-4113-9A4A-AF47C7BE9781}" type="presParOf" srcId="{0334F57A-61EE-4755-96FE-EE4404C44E7C}" destId="{1385EED2-C315-4D7E-87D4-1595FFDDB1F6}" srcOrd="3" destOrd="0" presId="urn:microsoft.com/office/officeart/2005/8/layout/hierarchy1"/>
    <dgm:cxn modelId="{5D3E0908-3DAC-4E3E-9C41-8B23DEE85F18}" type="presParOf" srcId="{1385EED2-C315-4D7E-87D4-1595FFDDB1F6}" destId="{098FF2C2-4B27-4ADB-A57F-10A3416925AB}" srcOrd="0" destOrd="0" presId="urn:microsoft.com/office/officeart/2005/8/layout/hierarchy1"/>
    <dgm:cxn modelId="{286C8106-D530-466B-B9ED-DC2A93036B7E}" type="presParOf" srcId="{098FF2C2-4B27-4ADB-A57F-10A3416925AB}" destId="{F25E4561-D9B3-4B8A-B695-A4E9E0BE91D5}" srcOrd="0" destOrd="0" presId="urn:microsoft.com/office/officeart/2005/8/layout/hierarchy1"/>
    <dgm:cxn modelId="{AF974AF1-D5B4-42B2-8DC5-8C13F03B8DF0}" type="presParOf" srcId="{098FF2C2-4B27-4ADB-A57F-10A3416925AB}" destId="{9D36801B-430D-4F02-B046-3798831FD1C1}" srcOrd="1" destOrd="0" presId="urn:microsoft.com/office/officeart/2005/8/layout/hierarchy1"/>
    <dgm:cxn modelId="{096CB606-86AD-4472-9B73-9D912C366990}" type="presParOf" srcId="{1385EED2-C315-4D7E-87D4-1595FFDDB1F6}" destId="{A18B0471-315A-4FD8-9E2B-277944D8BEDE}" srcOrd="1" destOrd="0" presId="urn:microsoft.com/office/officeart/2005/8/layout/hierarchy1"/>
    <dgm:cxn modelId="{C0175D52-44AE-495D-853F-1EF79FB30A2E}" type="presParOf" srcId="{A18B0471-315A-4FD8-9E2B-277944D8BEDE}" destId="{458FC5E9-C785-4795-BD5A-844FF95B0E03}" srcOrd="0" destOrd="0" presId="urn:microsoft.com/office/officeart/2005/8/layout/hierarchy1"/>
    <dgm:cxn modelId="{A853A959-A172-471C-B675-87491F08BCEB}" type="presParOf" srcId="{A18B0471-315A-4FD8-9E2B-277944D8BEDE}" destId="{CF5093CE-6B82-4194-AB89-7980A4BBDA0A}" srcOrd="1" destOrd="0" presId="urn:microsoft.com/office/officeart/2005/8/layout/hierarchy1"/>
    <dgm:cxn modelId="{DA68DDBE-FF1A-4DD5-8E54-C6AC03A85C27}" type="presParOf" srcId="{CF5093CE-6B82-4194-AB89-7980A4BBDA0A}" destId="{EF9C3CA1-FFD8-4603-A0F2-A6C5538F1953}" srcOrd="0" destOrd="0" presId="urn:microsoft.com/office/officeart/2005/8/layout/hierarchy1"/>
    <dgm:cxn modelId="{44BEEB42-F46F-4020-A52F-A73AEBF9C98D}" type="presParOf" srcId="{EF9C3CA1-FFD8-4603-A0F2-A6C5538F1953}" destId="{DEB67B42-E076-4C79-9062-FF532D0A63CE}" srcOrd="0" destOrd="0" presId="urn:microsoft.com/office/officeart/2005/8/layout/hierarchy1"/>
    <dgm:cxn modelId="{260D8680-6F0F-4A24-8870-6C6D7453A1A1}" type="presParOf" srcId="{EF9C3CA1-FFD8-4603-A0F2-A6C5538F1953}" destId="{8758CED3-7C80-4C54-8128-0DF17BCA3363}" srcOrd="1" destOrd="0" presId="urn:microsoft.com/office/officeart/2005/8/layout/hierarchy1"/>
    <dgm:cxn modelId="{D39B64E0-D418-4B50-8EE6-F48F73337BD0}" type="presParOf" srcId="{CF5093CE-6B82-4194-AB89-7980A4BBDA0A}" destId="{9861EB54-A17C-4101-A849-EA03D64C5CF1}" srcOrd="1" destOrd="0" presId="urn:microsoft.com/office/officeart/2005/8/layout/hierarchy1"/>
    <dgm:cxn modelId="{FCA7A341-DB8C-404C-B40A-B3E1D460672C}" type="presParOf" srcId="{A18B0471-315A-4FD8-9E2B-277944D8BEDE}" destId="{6A00A2F4-F0F9-4D43-B6D8-858DCE352111}" srcOrd="2" destOrd="0" presId="urn:microsoft.com/office/officeart/2005/8/layout/hierarchy1"/>
    <dgm:cxn modelId="{25DC5162-E7ED-4840-A984-E2522318C32B}" type="presParOf" srcId="{A18B0471-315A-4FD8-9E2B-277944D8BEDE}" destId="{FBF6B681-9EE4-478C-9441-DEDCF1EC4D3A}" srcOrd="3" destOrd="0" presId="urn:microsoft.com/office/officeart/2005/8/layout/hierarchy1"/>
    <dgm:cxn modelId="{3A6D180A-3B7F-4D17-AD0A-F92FFD5D632F}" type="presParOf" srcId="{FBF6B681-9EE4-478C-9441-DEDCF1EC4D3A}" destId="{95CB7AFD-0F93-4109-8493-2E88B7CDA911}" srcOrd="0" destOrd="0" presId="urn:microsoft.com/office/officeart/2005/8/layout/hierarchy1"/>
    <dgm:cxn modelId="{2CCAFA7A-3479-4EDA-9E39-CA664CBF6736}" type="presParOf" srcId="{95CB7AFD-0F93-4109-8493-2E88B7CDA911}" destId="{B91B1EE2-22D5-4E5C-BDC1-2D84AAEAD311}" srcOrd="0" destOrd="0" presId="urn:microsoft.com/office/officeart/2005/8/layout/hierarchy1"/>
    <dgm:cxn modelId="{C8FE6B16-97FF-4D0B-B166-31DFD3EA8793}" type="presParOf" srcId="{95CB7AFD-0F93-4109-8493-2E88B7CDA911}" destId="{32FAD969-350C-4CB1-B3A5-4BA17492B5D9}" srcOrd="1" destOrd="0" presId="urn:microsoft.com/office/officeart/2005/8/layout/hierarchy1"/>
    <dgm:cxn modelId="{19294E16-D4E0-4056-AA50-5C404FC638FF}" type="presParOf" srcId="{FBF6B681-9EE4-478C-9441-DEDCF1EC4D3A}" destId="{33C144B9-354F-401B-93C2-B89B8637DB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D5D2C-2FB3-4FEC-9E43-45750C9D78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7A64C-F708-4B1E-8D26-3816133588C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Судебные следователи 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07CCF436-74CE-43E5-9EAA-80C80F64EF09}" type="parTrans" cxnId="{78E31358-4FC2-4D7E-961F-5017B8A3F917}">
      <dgm:prSet/>
      <dgm:spPr/>
      <dgm:t>
        <a:bodyPr/>
        <a:lstStyle/>
        <a:p>
          <a:endParaRPr lang="ru-RU"/>
        </a:p>
      </dgm:t>
    </dgm:pt>
    <dgm:pt modelId="{714283C3-12C3-4E2B-ACE3-F8CF6EFF6EB0}" type="sibTrans" cxnId="{78E31358-4FC2-4D7E-961F-5017B8A3F917}">
      <dgm:prSet/>
      <dgm:spPr/>
      <dgm:t>
        <a:bodyPr/>
        <a:lstStyle/>
        <a:p>
          <a:endParaRPr lang="ru-RU"/>
        </a:p>
      </dgm:t>
    </dgm:pt>
    <dgm:pt modelId="{EB35BA45-9820-421A-9EC8-EA7BFFBCC69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Судебные следователи состояли при окружных судах, они были распределены по участкам, так чтобы в каждом городе в округе суда был хотя бы один следователь. Следователи были процессуально независимыми и несменяемыми чиновниками особого рода, они являлись членами окружных судов, и даже, при нехватке судей, могли призываться в состав суда. Следователь не имел право закрыть начатое следственное дело и не делал никаких юридически значимых выводов из следствия. Как только следователь усматривал, что для обвинения в суде либо для прекращения дела имеются надлежащие доказательства, он передавал следственное дело прокурору.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4BD7D2A-4105-472B-8DCB-12B1E0715D1B}" type="parTrans" cxnId="{F50799BE-101D-4EA4-B8FC-E75C09AF3A2C}">
      <dgm:prSet/>
      <dgm:spPr/>
      <dgm:t>
        <a:bodyPr/>
        <a:lstStyle/>
        <a:p>
          <a:endParaRPr lang="ru-RU"/>
        </a:p>
      </dgm:t>
    </dgm:pt>
    <dgm:pt modelId="{F53B6079-0125-41DC-993B-05CCBF7C7425}" type="sibTrans" cxnId="{F50799BE-101D-4EA4-B8FC-E75C09AF3A2C}">
      <dgm:prSet/>
      <dgm:spPr/>
      <dgm:t>
        <a:bodyPr/>
        <a:lstStyle/>
        <a:p>
          <a:endParaRPr lang="ru-RU"/>
        </a:p>
      </dgm:t>
    </dgm:pt>
    <dgm:pt modelId="{8B03210B-524A-433F-B34E-E47B847F5B1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Прокуратура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DCC1527-7406-466D-8CF6-CCDC16E1D849}" type="parTrans" cxnId="{F25260E3-7506-420B-A03E-8D08CB4457C1}">
      <dgm:prSet/>
      <dgm:spPr/>
      <dgm:t>
        <a:bodyPr/>
        <a:lstStyle/>
        <a:p>
          <a:endParaRPr lang="ru-RU"/>
        </a:p>
      </dgm:t>
    </dgm:pt>
    <dgm:pt modelId="{372EEB99-E8EF-453E-B517-E62E558B7922}" type="sibTrans" cxnId="{F25260E3-7506-420B-A03E-8D08CB4457C1}">
      <dgm:prSet/>
      <dgm:spPr/>
      <dgm:t>
        <a:bodyPr/>
        <a:lstStyle/>
        <a:p>
          <a:endParaRPr lang="ru-RU"/>
        </a:p>
      </dgm:t>
    </dgm:pt>
    <dgm:pt modelId="{5C9D6DE4-6C18-4B2A-8768-42E0999540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Судебные уставы 1864 года предусматривали создание прокуратуры как обособленной ветви судебного ведомства. Прокуроры состояли при общих судах всех уровней.  Прокуратура представляла собой независимую службу, подчиненную министру юстиции, имевшему звание генерал-прокурора. При мировых судебных установлениях не было отдельной прокуратуры, их делами занимались товарищи прокуроров, в участках которых находились данные суды.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E8A4831-ABC7-4EB6-A308-AE6B687E748A}" type="parTrans" cxnId="{8D1C6406-D1AF-4AA3-8E8C-514C2F64535D}">
      <dgm:prSet/>
      <dgm:spPr/>
      <dgm:t>
        <a:bodyPr/>
        <a:lstStyle/>
        <a:p>
          <a:endParaRPr lang="ru-RU"/>
        </a:p>
      </dgm:t>
    </dgm:pt>
    <dgm:pt modelId="{1BEE080D-81EC-409C-BFA8-854D10CC7964}" type="sibTrans" cxnId="{8D1C6406-D1AF-4AA3-8E8C-514C2F64535D}">
      <dgm:prSet/>
      <dgm:spPr/>
      <dgm:t>
        <a:bodyPr/>
        <a:lstStyle/>
        <a:p>
          <a:endParaRPr lang="ru-RU"/>
        </a:p>
      </dgm:t>
    </dgm:pt>
    <dgm:pt modelId="{07E07326-3320-4DC3-BE5C-AE1BA785052E}" type="pres">
      <dgm:prSet presAssocID="{91FD5D2C-2FB3-4FEC-9E43-45750C9D78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A7C90-31AE-4596-BEAD-C48F58F00780}" type="pres">
      <dgm:prSet presAssocID="{0DA7A64C-F708-4B1E-8D26-3816133588CE}" presName="composite" presStyleCnt="0"/>
      <dgm:spPr/>
    </dgm:pt>
    <dgm:pt modelId="{BB1B9986-D175-4D2B-90D6-E41F06A172A0}" type="pres">
      <dgm:prSet presAssocID="{0DA7A64C-F708-4B1E-8D26-3816133588C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184B8-6284-4D46-BFB5-257853E1D47F}" type="pres">
      <dgm:prSet presAssocID="{0DA7A64C-F708-4B1E-8D26-3816133588CE}" presName="descendantText" presStyleLbl="alignAcc1" presStyleIdx="0" presStyleCnt="2" custScaleY="158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FF71F-F094-4773-A15E-9C7A3E1FB06E}" type="pres">
      <dgm:prSet presAssocID="{714283C3-12C3-4E2B-ACE3-F8CF6EFF6EB0}" presName="sp" presStyleCnt="0"/>
      <dgm:spPr/>
    </dgm:pt>
    <dgm:pt modelId="{0D00FBB1-3534-4C71-B0DE-F26512EEAA91}" type="pres">
      <dgm:prSet presAssocID="{8B03210B-524A-433F-B34E-E47B847F5B1B}" presName="composite" presStyleCnt="0"/>
      <dgm:spPr/>
    </dgm:pt>
    <dgm:pt modelId="{4751834F-90E0-462B-BECF-D70D60153DEE}" type="pres">
      <dgm:prSet presAssocID="{8B03210B-524A-433F-B34E-E47B847F5B1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5FB1B-9CA4-44E2-955F-7D7672CF5016}" type="pres">
      <dgm:prSet presAssocID="{8B03210B-524A-433F-B34E-E47B847F5B1B}" presName="descendantText" presStyleLbl="alignAcc1" presStyleIdx="1" presStyleCnt="2" custScaleY="143545" custLinFactNeighborX="138" custLinFactNeighborY="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799BE-101D-4EA4-B8FC-E75C09AF3A2C}" srcId="{0DA7A64C-F708-4B1E-8D26-3816133588CE}" destId="{EB35BA45-9820-421A-9EC8-EA7BFFBCC697}" srcOrd="0" destOrd="0" parTransId="{84BD7D2A-4105-472B-8DCB-12B1E0715D1B}" sibTransId="{F53B6079-0125-41DC-993B-05CCBF7C7425}"/>
    <dgm:cxn modelId="{78E31358-4FC2-4D7E-961F-5017B8A3F917}" srcId="{91FD5D2C-2FB3-4FEC-9E43-45750C9D7830}" destId="{0DA7A64C-F708-4B1E-8D26-3816133588CE}" srcOrd="0" destOrd="0" parTransId="{07CCF436-74CE-43E5-9EAA-80C80F64EF09}" sibTransId="{714283C3-12C3-4E2B-ACE3-F8CF6EFF6EB0}"/>
    <dgm:cxn modelId="{30F4DDE5-9A86-4ADE-8DB7-48CF0B116FD6}" type="presOf" srcId="{EB35BA45-9820-421A-9EC8-EA7BFFBCC697}" destId="{E77184B8-6284-4D46-BFB5-257853E1D47F}" srcOrd="0" destOrd="0" presId="urn:microsoft.com/office/officeart/2005/8/layout/chevron2"/>
    <dgm:cxn modelId="{36DA7A77-2246-44C9-8FA7-E5836F448868}" type="presOf" srcId="{0DA7A64C-F708-4B1E-8D26-3816133588CE}" destId="{BB1B9986-D175-4D2B-90D6-E41F06A172A0}" srcOrd="0" destOrd="0" presId="urn:microsoft.com/office/officeart/2005/8/layout/chevron2"/>
    <dgm:cxn modelId="{8D1C6406-D1AF-4AA3-8E8C-514C2F64535D}" srcId="{8B03210B-524A-433F-B34E-E47B847F5B1B}" destId="{5C9D6DE4-6C18-4B2A-8768-42E0999540FE}" srcOrd="0" destOrd="0" parTransId="{6E8A4831-ABC7-4EB6-A308-AE6B687E748A}" sibTransId="{1BEE080D-81EC-409C-BFA8-854D10CC7964}"/>
    <dgm:cxn modelId="{A39E6F36-3DEA-4D2E-9B55-7FB4E613E81C}" type="presOf" srcId="{8B03210B-524A-433F-B34E-E47B847F5B1B}" destId="{4751834F-90E0-462B-BECF-D70D60153DEE}" srcOrd="0" destOrd="0" presId="urn:microsoft.com/office/officeart/2005/8/layout/chevron2"/>
    <dgm:cxn modelId="{3D84C687-0CB5-4251-AA1A-9FBA1007B777}" type="presOf" srcId="{91FD5D2C-2FB3-4FEC-9E43-45750C9D7830}" destId="{07E07326-3320-4DC3-BE5C-AE1BA785052E}" srcOrd="0" destOrd="0" presId="urn:microsoft.com/office/officeart/2005/8/layout/chevron2"/>
    <dgm:cxn modelId="{F25260E3-7506-420B-A03E-8D08CB4457C1}" srcId="{91FD5D2C-2FB3-4FEC-9E43-45750C9D7830}" destId="{8B03210B-524A-433F-B34E-E47B847F5B1B}" srcOrd="1" destOrd="0" parTransId="{0DCC1527-7406-466D-8CF6-CCDC16E1D849}" sibTransId="{372EEB99-E8EF-453E-B517-E62E558B7922}"/>
    <dgm:cxn modelId="{8C8B1E32-A0DD-4546-9D9C-23F7AFB423C1}" type="presOf" srcId="{5C9D6DE4-6C18-4B2A-8768-42E0999540FE}" destId="{0E65FB1B-9CA4-44E2-955F-7D7672CF5016}" srcOrd="0" destOrd="0" presId="urn:microsoft.com/office/officeart/2005/8/layout/chevron2"/>
    <dgm:cxn modelId="{A950EB02-D564-4E23-8BE6-8B8E7097B48C}" type="presParOf" srcId="{07E07326-3320-4DC3-BE5C-AE1BA785052E}" destId="{0DAA7C90-31AE-4596-BEAD-C48F58F00780}" srcOrd="0" destOrd="0" presId="urn:microsoft.com/office/officeart/2005/8/layout/chevron2"/>
    <dgm:cxn modelId="{E443D4AB-9979-4C39-B3FC-C73D95EB0D52}" type="presParOf" srcId="{0DAA7C90-31AE-4596-BEAD-C48F58F00780}" destId="{BB1B9986-D175-4D2B-90D6-E41F06A172A0}" srcOrd="0" destOrd="0" presId="urn:microsoft.com/office/officeart/2005/8/layout/chevron2"/>
    <dgm:cxn modelId="{1E9870B7-C1D4-4BC4-A776-5167AAD98DE9}" type="presParOf" srcId="{0DAA7C90-31AE-4596-BEAD-C48F58F00780}" destId="{E77184B8-6284-4D46-BFB5-257853E1D47F}" srcOrd="1" destOrd="0" presId="urn:microsoft.com/office/officeart/2005/8/layout/chevron2"/>
    <dgm:cxn modelId="{053D6761-FD6A-4440-B2E1-12465695E216}" type="presParOf" srcId="{07E07326-3320-4DC3-BE5C-AE1BA785052E}" destId="{E26FF71F-F094-4773-A15E-9C7A3E1FB06E}" srcOrd="1" destOrd="0" presId="urn:microsoft.com/office/officeart/2005/8/layout/chevron2"/>
    <dgm:cxn modelId="{FCCA5CC6-D82C-4089-9A12-02F2D915F938}" type="presParOf" srcId="{07E07326-3320-4DC3-BE5C-AE1BA785052E}" destId="{0D00FBB1-3534-4C71-B0DE-F26512EEAA91}" srcOrd="2" destOrd="0" presId="urn:microsoft.com/office/officeart/2005/8/layout/chevron2"/>
    <dgm:cxn modelId="{3798C3AA-475E-43CE-B947-390276BF17C1}" type="presParOf" srcId="{0D00FBB1-3534-4C71-B0DE-F26512EEAA91}" destId="{4751834F-90E0-462B-BECF-D70D60153DEE}" srcOrd="0" destOrd="0" presId="urn:microsoft.com/office/officeart/2005/8/layout/chevron2"/>
    <dgm:cxn modelId="{958903E3-AB04-424D-B304-B18F389152AD}" type="presParOf" srcId="{0D00FBB1-3534-4C71-B0DE-F26512EEAA91}" destId="{0E65FB1B-9CA4-44E2-955F-7D7672CF50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885F4-5E21-4F00-8807-497F08E30E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DF32E-E992-4D6E-AD9F-A743567A939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Присяжные поверенные (адвокатура)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A1F79CF1-30B1-4121-B3B6-6C2517D7D734}" type="parTrans" cxnId="{00C58561-75D6-4FD6-80D7-F46494A1EF73}">
      <dgm:prSet/>
      <dgm:spPr/>
      <dgm:t>
        <a:bodyPr/>
        <a:lstStyle/>
        <a:p>
          <a:endParaRPr lang="ru-RU"/>
        </a:p>
      </dgm:t>
    </dgm:pt>
    <dgm:pt modelId="{F2DC74BE-4FE4-4472-A8EF-473593EBA54A}" type="sibTrans" cxnId="{00C58561-75D6-4FD6-80D7-F46494A1EF73}">
      <dgm:prSet/>
      <dgm:spPr/>
      <dgm:t>
        <a:bodyPr/>
        <a:lstStyle/>
        <a:p>
          <a:endParaRPr lang="ru-RU"/>
        </a:p>
      </dgm:t>
    </dgm:pt>
    <dgm:pt modelId="{F2785709-2291-489D-AB50-8BE30779D8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Присяжные поверенные были частными адвокатами, объединенными в корпорации 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(сословия) по судебным округам; они могли иметь помощников, не входящих в корпорацию, но имевших право выполнять все их функции. Сословие присяжных поверенных судебного округа возглавлял выборный совет присяжных поверенных. Присяжные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поверенные могли действовать лишь в судах того округа, при котором они состояли.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C77E92-CFED-4E71-8944-5F4FBC3FEE70}" type="parTrans" cxnId="{79C805F7-AB68-4434-A289-5D57DDDC8BAE}">
      <dgm:prSet/>
      <dgm:spPr/>
      <dgm:t>
        <a:bodyPr/>
        <a:lstStyle/>
        <a:p>
          <a:endParaRPr lang="ru-RU"/>
        </a:p>
      </dgm:t>
    </dgm:pt>
    <dgm:pt modelId="{5ED0E822-5BCF-4A59-BF4F-6F5C237CEFCF}" type="sibTrans" cxnId="{79C805F7-AB68-4434-A289-5D57DDDC8BAE}">
      <dgm:prSet/>
      <dgm:spPr/>
      <dgm:t>
        <a:bodyPr/>
        <a:lstStyle/>
        <a:p>
          <a:endParaRPr lang="ru-RU"/>
        </a:p>
      </dgm:t>
    </dgm:pt>
    <dgm:pt modelId="{9F4A46E8-9448-47C6-A586-BB74B44F089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Нотариат</a:t>
          </a:r>
          <a:r>
            <a:rPr lang="ru-RU" sz="3300" dirty="0" smtClean="0"/>
            <a:t> </a:t>
          </a:r>
          <a:endParaRPr lang="ru-RU" sz="3300" dirty="0"/>
        </a:p>
      </dgm:t>
    </dgm:pt>
    <dgm:pt modelId="{30A12B47-89D3-46B1-8E2B-DD004AA4E29D}" type="parTrans" cxnId="{83D64F88-B626-4D73-8E17-D46E41886C5F}">
      <dgm:prSet/>
      <dgm:spPr/>
      <dgm:t>
        <a:bodyPr/>
        <a:lstStyle/>
        <a:p>
          <a:endParaRPr lang="ru-RU"/>
        </a:p>
      </dgm:t>
    </dgm:pt>
    <dgm:pt modelId="{D1C031F5-5949-4F18-A3CC-79F298D9228E}" type="sibTrans" cxnId="{83D64F88-B626-4D73-8E17-D46E41886C5F}">
      <dgm:prSet/>
      <dgm:spPr/>
      <dgm:t>
        <a:bodyPr/>
        <a:lstStyle/>
        <a:p>
          <a:endParaRPr lang="ru-RU"/>
        </a:p>
      </dgm:t>
    </dgm:pt>
    <dgm:pt modelId="{03A527D4-44F4-4B8E-87D9-8462E02A40A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Нотариусы состояли при окружных судах, но могли иметь свой офис в любых населенных пунктах округа суда. При самом окружном суде был нотариальный архив и состоял 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старший нотариус,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положение и круг обязанностей которого были отличны от нотариусов. Нотариусы имели круг широкий круг обязанностей, основной круг их деятельности состоял в составлении и заверении разного рода актов. Старшие нотариусы вели 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крепостные книги 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(реестры сделок с недвижимостью), обеспечивая государственную регистрацию прав на недвижимость.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FB55E8-3BD2-47F7-96D5-4A06D792C6C0}" type="parTrans" cxnId="{A5304D6B-2F79-4EF5-9D38-554BD4F9B75A}">
      <dgm:prSet/>
      <dgm:spPr/>
      <dgm:t>
        <a:bodyPr/>
        <a:lstStyle/>
        <a:p>
          <a:endParaRPr lang="ru-RU"/>
        </a:p>
      </dgm:t>
    </dgm:pt>
    <dgm:pt modelId="{A001881E-ADD1-4284-BC06-DF540ADA5958}" type="sibTrans" cxnId="{A5304D6B-2F79-4EF5-9D38-554BD4F9B75A}">
      <dgm:prSet/>
      <dgm:spPr/>
      <dgm:t>
        <a:bodyPr/>
        <a:lstStyle/>
        <a:p>
          <a:endParaRPr lang="ru-RU"/>
        </a:p>
      </dgm:t>
    </dgm:pt>
    <dgm:pt modelId="{FB250B02-30AD-45B2-833A-26893775A06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Нотариусы были чиновниками особого рода: с одной стороны, они состояли на государственной службе и имели чин, с другой стороны, они не получали следующих чинов, наград, жалованья и пенсий, но вместо этого получали вознаграждение от клиентов по тарифу. Старшие нотариусы, напротив, были обыкновенными должностными лицами судебного ведомства.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BC2745-53BC-4D21-B89F-47B41298F4BC}" type="parTrans" cxnId="{3B1879FE-0E43-4C2A-BA12-600D465EDB38}">
      <dgm:prSet/>
      <dgm:spPr/>
      <dgm:t>
        <a:bodyPr/>
        <a:lstStyle/>
        <a:p>
          <a:endParaRPr lang="ru-RU"/>
        </a:p>
      </dgm:t>
    </dgm:pt>
    <dgm:pt modelId="{BF886D50-E90C-40B1-A7B0-1DC64FA202E0}" type="sibTrans" cxnId="{3B1879FE-0E43-4C2A-BA12-600D465EDB38}">
      <dgm:prSet/>
      <dgm:spPr/>
      <dgm:t>
        <a:bodyPr/>
        <a:lstStyle/>
        <a:p>
          <a:endParaRPr lang="ru-RU"/>
        </a:p>
      </dgm:t>
    </dgm:pt>
    <dgm:pt modelId="{9C995D02-916D-4B9F-9BF9-EFECC5A54F3B}" type="pres">
      <dgm:prSet presAssocID="{8A4885F4-5E21-4F00-8807-497F08E30E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2F095-2A72-4F23-98A2-FE0EC19CD45F}" type="pres">
      <dgm:prSet presAssocID="{614DF32E-E992-4D6E-AD9F-A743567A9390}" presName="composite" presStyleCnt="0"/>
      <dgm:spPr/>
    </dgm:pt>
    <dgm:pt modelId="{B12A1F80-0CBB-4401-9E1E-262FF0E482E7}" type="pres">
      <dgm:prSet presAssocID="{614DF32E-E992-4D6E-AD9F-A743567A939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6C646-2B93-4132-97C2-E4487A3EB1DD}" type="pres">
      <dgm:prSet presAssocID="{614DF32E-E992-4D6E-AD9F-A743567A939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46BB9-FD78-4E4B-8899-77EA92E211E0}" type="pres">
      <dgm:prSet presAssocID="{F2DC74BE-4FE4-4472-A8EF-473593EBA54A}" presName="sp" presStyleCnt="0"/>
      <dgm:spPr/>
    </dgm:pt>
    <dgm:pt modelId="{A83C5582-C8E0-484B-9C59-D3068EA6A9D5}" type="pres">
      <dgm:prSet presAssocID="{9F4A46E8-9448-47C6-A586-BB74B44F0896}" presName="composite" presStyleCnt="0"/>
      <dgm:spPr/>
    </dgm:pt>
    <dgm:pt modelId="{BCA90252-53D3-4E0F-9F69-9F6152F34147}" type="pres">
      <dgm:prSet presAssocID="{9F4A46E8-9448-47C6-A586-BB74B44F089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7FE70-78CA-4440-A8AA-F527FDB644D0}" type="pres">
      <dgm:prSet presAssocID="{9F4A46E8-9448-47C6-A586-BB74B44F0896}" presName="descendantText" presStyleLbl="alignAcc1" presStyleIdx="1" presStyleCnt="2" custScaleY="225058" custLinFactNeighborX="888" custLinFactNeighborY="2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414669-2C84-4275-8489-738F979D1C6B}" type="presOf" srcId="{03A527D4-44F4-4B8E-87D9-8462E02A40A4}" destId="{9E67FE70-78CA-4440-A8AA-F527FDB644D0}" srcOrd="0" destOrd="0" presId="urn:microsoft.com/office/officeart/2005/8/layout/chevron2"/>
    <dgm:cxn modelId="{00C58561-75D6-4FD6-80D7-F46494A1EF73}" srcId="{8A4885F4-5E21-4F00-8807-497F08E30EBD}" destId="{614DF32E-E992-4D6E-AD9F-A743567A9390}" srcOrd="0" destOrd="0" parTransId="{A1F79CF1-30B1-4121-B3B6-6C2517D7D734}" sibTransId="{F2DC74BE-4FE4-4472-A8EF-473593EBA54A}"/>
    <dgm:cxn modelId="{3B1879FE-0E43-4C2A-BA12-600D465EDB38}" srcId="{9F4A46E8-9448-47C6-A586-BB74B44F0896}" destId="{FB250B02-30AD-45B2-833A-26893775A064}" srcOrd="1" destOrd="0" parTransId="{6BBC2745-53BC-4D21-B89F-47B41298F4BC}" sibTransId="{BF886D50-E90C-40B1-A7B0-1DC64FA202E0}"/>
    <dgm:cxn modelId="{688084EB-F6B7-4DB9-88CF-1C19D224C785}" type="presOf" srcId="{FB250B02-30AD-45B2-833A-26893775A064}" destId="{9E67FE70-78CA-4440-A8AA-F527FDB644D0}" srcOrd="0" destOrd="1" presId="urn:microsoft.com/office/officeart/2005/8/layout/chevron2"/>
    <dgm:cxn modelId="{8390F044-0AA2-4FF2-8D97-B42B1BBBFBC5}" type="presOf" srcId="{9F4A46E8-9448-47C6-A586-BB74B44F0896}" destId="{BCA90252-53D3-4E0F-9F69-9F6152F34147}" srcOrd="0" destOrd="0" presId="urn:microsoft.com/office/officeart/2005/8/layout/chevron2"/>
    <dgm:cxn modelId="{90E31AAC-D708-4C51-8BC6-2B2FDDA88DF5}" type="presOf" srcId="{F2785709-2291-489D-AB50-8BE30779D8AC}" destId="{6B76C646-2B93-4132-97C2-E4487A3EB1DD}" srcOrd="0" destOrd="0" presId="urn:microsoft.com/office/officeart/2005/8/layout/chevron2"/>
    <dgm:cxn modelId="{79C805F7-AB68-4434-A289-5D57DDDC8BAE}" srcId="{614DF32E-E992-4D6E-AD9F-A743567A9390}" destId="{F2785709-2291-489D-AB50-8BE30779D8AC}" srcOrd="0" destOrd="0" parTransId="{D1C77E92-CFED-4E71-8944-5F4FBC3FEE70}" sibTransId="{5ED0E822-5BCF-4A59-BF4F-6F5C237CEFCF}"/>
    <dgm:cxn modelId="{A5304D6B-2F79-4EF5-9D38-554BD4F9B75A}" srcId="{9F4A46E8-9448-47C6-A586-BB74B44F0896}" destId="{03A527D4-44F4-4B8E-87D9-8462E02A40A4}" srcOrd="0" destOrd="0" parTransId="{ACFB55E8-3BD2-47F7-96D5-4A06D792C6C0}" sibTransId="{A001881E-ADD1-4284-BC06-DF540ADA5958}"/>
    <dgm:cxn modelId="{CB23746A-21E9-4ED3-B313-3EB3857435D7}" type="presOf" srcId="{614DF32E-E992-4D6E-AD9F-A743567A9390}" destId="{B12A1F80-0CBB-4401-9E1E-262FF0E482E7}" srcOrd="0" destOrd="0" presId="urn:microsoft.com/office/officeart/2005/8/layout/chevron2"/>
    <dgm:cxn modelId="{83D64F88-B626-4D73-8E17-D46E41886C5F}" srcId="{8A4885F4-5E21-4F00-8807-497F08E30EBD}" destId="{9F4A46E8-9448-47C6-A586-BB74B44F0896}" srcOrd="1" destOrd="0" parTransId="{30A12B47-89D3-46B1-8E2B-DD004AA4E29D}" sibTransId="{D1C031F5-5949-4F18-A3CC-79F298D9228E}"/>
    <dgm:cxn modelId="{F4C1FF7B-332A-4F80-B3C2-DD704F3C8A2A}" type="presOf" srcId="{8A4885F4-5E21-4F00-8807-497F08E30EBD}" destId="{9C995D02-916D-4B9F-9BF9-EFECC5A54F3B}" srcOrd="0" destOrd="0" presId="urn:microsoft.com/office/officeart/2005/8/layout/chevron2"/>
    <dgm:cxn modelId="{17D54468-50C7-4B32-9697-68506AFB53E2}" type="presParOf" srcId="{9C995D02-916D-4B9F-9BF9-EFECC5A54F3B}" destId="{9CF2F095-2A72-4F23-98A2-FE0EC19CD45F}" srcOrd="0" destOrd="0" presId="urn:microsoft.com/office/officeart/2005/8/layout/chevron2"/>
    <dgm:cxn modelId="{C1A01A94-AEAB-4DEE-BEC5-0C03C35E4D07}" type="presParOf" srcId="{9CF2F095-2A72-4F23-98A2-FE0EC19CD45F}" destId="{B12A1F80-0CBB-4401-9E1E-262FF0E482E7}" srcOrd="0" destOrd="0" presId="urn:microsoft.com/office/officeart/2005/8/layout/chevron2"/>
    <dgm:cxn modelId="{EDA6453A-31FA-4DB6-BE75-016570AA67C8}" type="presParOf" srcId="{9CF2F095-2A72-4F23-98A2-FE0EC19CD45F}" destId="{6B76C646-2B93-4132-97C2-E4487A3EB1DD}" srcOrd="1" destOrd="0" presId="urn:microsoft.com/office/officeart/2005/8/layout/chevron2"/>
    <dgm:cxn modelId="{2FAEC071-294E-44D9-8C5F-349C6F07DD91}" type="presParOf" srcId="{9C995D02-916D-4B9F-9BF9-EFECC5A54F3B}" destId="{ED546BB9-FD78-4E4B-8899-77EA92E211E0}" srcOrd="1" destOrd="0" presId="urn:microsoft.com/office/officeart/2005/8/layout/chevron2"/>
    <dgm:cxn modelId="{CD9B1348-80F5-4686-A77C-A161F4CF0A3A}" type="presParOf" srcId="{9C995D02-916D-4B9F-9BF9-EFECC5A54F3B}" destId="{A83C5582-C8E0-484B-9C59-D3068EA6A9D5}" srcOrd="2" destOrd="0" presId="urn:microsoft.com/office/officeart/2005/8/layout/chevron2"/>
    <dgm:cxn modelId="{97FD1F5F-DFAB-47C8-8F58-760E97365BF9}" type="presParOf" srcId="{A83C5582-C8E0-484B-9C59-D3068EA6A9D5}" destId="{BCA90252-53D3-4E0F-9F69-9F6152F34147}" srcOrd="0" destOrd="0" presId="urn:microsoft.com/office/officeart/2005/8/layout/chevron2"/>
    <dgm:cxn modelId="{2CAF401A-02A9-4ED5-B93D-EA000C0EBCE7}" type="presParOf" srcId="{A83C5582-C8E0-484B-9C59-D3068EA6A9D5}" destId="{9E67FE70-78CA-4440-A8AA-F527FDB64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696200" cy="1905000"/>
          </a:xfr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2024 году отмечается 160-летие судебной реформы Императора Александра II</a:t>
            </a:r>
            <a:endParaRPr lang="ru-RU" sz="30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52401"/>
            <a:ext cx="7772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79505\Downloads\information_items_2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6172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судебной реформы 1864 года </a:t>
            </a:r>
            <a:endParaRPr lang="ru-RU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79505\Desktop\su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828800"/>
            <a:ext cx="7391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553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/>
              <a:t>Благодаря судебной реформе Александра 2 судебный процесс в Российской империи был перестроен на совершенно новые принципы:</a:t>
            </a:r>
          </a:p>
          <a:p>
            <a:pPr algn="just"/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Разделение административной и судебной власти. Суды больше не зависели от администраций. Их принципами стали гласность, открытость, независимость и </a:t>
            </a: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состязательность;</a:t>
            </a:r>
          </a:p>
          <a:p>
            <a:pPr algn="just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Единый суд для всех сословий (кроме крестьянского суда по мелким делам);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6000" dirty="0" smtClean="0"/>
              <a:t>Суд приобрел состязательный характер. Он заключался в соперничестве между адвокатом и прокурором. Вину или правоту подсудимого нужно было доказывать на судебном процессе. Интересный факт: после проведения данной реформы на юридических факультетах обязательным предметом стало ораторское искусство.</a:t>
            </a:r>
          </a:p>
          <a:p>
            <a:pPr algn="just"/>
            <a:r>
              <a:rPr lang="ru-RU" sz="6000" dirty="0" smtClean="0"/>
              <a:t>Суд стал открытым. Только в особо редких случаях вход на судебное заседание был ограничен. В большинстве случаев могли прийти представители общественности и СМИ.</a:t>
            </a:r>
          </a:p>
          <a:p>
            <a:pPr algn="just"/>
            <a:r>
              <a:rPr lang="ru-RU" sz="6000" dirty="0" smtClean="0"/>
              <a:t>Ограничение рассмотрения дела по существу двумя инстанциями, первой и апелляционной (для судов присяжных и мельчайших дел – одной инстанцией);</a:t>
            </a:r>
          </a:p>
          <a:p>
            <a:pPr algn="just"/>
            <a:r>
              <a:rPr lang="ru-RU" sz="6000" dirty="0" smtClean="0"/>
              <a:t>Было ограничено использование смертной казни (решение об этой мере наказания принимали только Сенат и военный суд), а также полностью отменялись телесные наказания;</a:t>
            </a:r>
          </a:p>
          <a:p>
            <a:pPr algn="just"/>
            <a:r>
              <a:rPr lang="ru-RU" sz="6000" dirty="0" smtClean="0"/>
              <a:t>Кроме того, благодаря реформе судебная система России стала иметь единый централизованный характер, а суды избавились от пережитка средневековья, то есть сословности. Все сословия России получали равные перед законом права;</a:t>
            </a:r>
          </a:p>
          <a:p>
            <a:pPr algn="just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Одним из величайших достижений Судебной реформы 1864 г. явилось введение суда присяжных. Основной функцией присяжных, как и в настоящее время, было принятие вердикта по вопросам факта, т.е. о виновности или невиновности подсудимого. В случае признания подсудимого виновным они могли высказать свое суждение относительно того, заслуживает или не заслуживает он снисхождения при определении меры наказания. На основании вердикта присяжных судьи-профессионалы выносили приговор;</a:t>
            </a:r>
          </a:p>
          <a:p>
            <a:pPr algn="just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Передача менее значимых дел мировым судам, а более значимых – общим судам; подсудность гражданских дел определялась по сумме иска, уголовных – по тяжести возможного наказания. </a:t>
            </a:r>
          </a:p>
          <a:p>
            <a:pPr algn="just"/>
            <a:endParaRPr lang="ru-RU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Кроме того, для судов общей юрисдикции (не мировых судов) были следующие принципы:</a:t>
            </a:r>
            <a:endParaRPr lang="ru-RU" sz="2400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Назначение судей от правительства, образовательный и профессиональный ценз для всех судебных чинов;</a:t>
            </a:r>
          </a:p>
          <a:p>
            <a:pPr algn="just"/>
            <a:r>
              <a:rPr lang="ru-RU" sz="2400" dirty="0" smtClean="0"/>
              <a:t>Несменяемость судей;</a:t>
            </a:r>
          </a:p>
          <a:p>
            <a:pPr algn="just"/>
            <a:r>
              <a:rPr lang="ru-RU" sz="2400" dirty="0" smtClean="0"/>
              <a:t>Решение всех дел коллегией (либо судей, либо присяжных), простым большинством   голосов.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94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В части уголовного судопроизводства были следующие принципы:</a:t>
            </a:r>
            <a:endParaRPr lang="ru-RU" sz="2400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Отделение следствия о полицейского дознания, процессуальная независимость следствия;</a:t>
            </a:r>
          </a:p>
          <a:p>
            <a:pPr algn="just"/>
            <a:r>
              <a:rPr lang="ru-RU" dirty="0" smtClean="0"/>
              <a:t>Поддержание обвинения в суде прокуратурой;</a:t>
            </a:r>
          </a:p>
          <a:p>
            <a:pPr algn="just"/>
            <a:r>
              <a:rPr lang="ru-RU" dirty="0" smtClean="0"/>
              <a:t>Суд присяжных для обвиняемых в преступлениях средней и большой тяжести;</a:t>
            </a:r>
          </a:p>
          <a:p>
            <a:pPr algn="just"/>
            <a:r>
              <a:rPr lang="ru-RU" dirty="0" smtClean="0"/>
              <a:t>Право подсудимого на оспаривание в судебном заседании любых доказательств, представленных следствием;</a:t>
            </a:r>
          </a:p>
          <a:p>
            <a:pPr algn="just"/>
            <a:r>
              <a:rPr lang="ru-RU" dirty="0" smtClean="0"/>
              <a:t>Невозможность пересмотра вступившего в силу приговора при открытии новых обстоятельств, указывающих на виновность подсудимого;</a:t>
            </a:r>
          </a:p>
          <a:p>
            <a:pPr algn="just"/>
            <a:r>
              <a:rPr lang="ru-RU" dirty="0" smtClean="0"/>
              <a:t>Вынесение только обвинительного либо оправдательного приговора, упразднение приговора «об оставлении в подозрении».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9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1"/>
                </a:solidFill>
                <a:effectLst/>
                <a:latin typeface="+mn-lt"/>
              </a:rPr>
              <a:t>В части 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гражданского  </a:t>
            </a:r>
            <a:r>
              <a:rPr lang="ru-RU" sz="2400" i="1" dirty="0">
                <a:solidFill>
                  <a:schemeClr val="tx1"/>
                </a:solidFill>
                <a:effectLst/>
                <a:latin typeface="+mn-lt"/>
              </a:rPr>
              <a:t>судопроизводства 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также были </a:t>
            </a:r>
            <a:r>
              <a:rPr lang="ru-RU" sz="2400" i="1" dirty="0">
                <a:solidFill>
                  <a:schemeClr val="tx1"/>
                </a:solidFill>
                <a:effectLst/>
                <a:latin typeface="+mn-lt"/>
              </a:rPr>
              <a:t>следующие принципы: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Наличие сокращенного порядка судопроизводства;</a:t>
            </a:r>
          </a:p>
          <a:p>
            <a:pPr algn="just"/>
            <a:r>
              <a:rPr lang="ru-RU" sz="2400" dirty="0" smtClean="0"/>
              <a:t>Предварительное направление иска ответчику и его письменный ответ;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53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 и недостатки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  <a:solidFill>
            <a:schemeClr val="bg2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плюсов реформы можно отметить:</a:t>
            </a:r>
          </a:p>
          <a:p>
            <a:pPr lvl="0" algn="just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/>
              <a:t>Независимость и несменяемость судей</a:t>
            </a:r>
          </a:p>
          <a:p>
            <a:pPr lvl="0" algn="just"/>
            <a:r>
              <a:rPr lang="ru-RU" dirty="0" smtClean="0"/>
              <a:t>Гласность и состязательность судебного процесса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/>
            <a:r>
              <a:rPr lang="ru-RU" dirty="0" smtClean="0"/>
              <a:t>Презумпция невиновности обвиняемого и равенство всех перед законом,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Адвокатура, возможность граждан отстаивать свои права.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Иерархия судов, быстрое решение дел.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Уравнивание всех сословий в правах за счет мнения присяжных.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минусов преобразований выделяют:</a:t>
            </a:r>
          </a:p>
          <a:p>
            <a:pPr lvl="0" algn="just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за счет налогов с населения.</a:t>
            </a:r>
          </a:p>
          <a:p>
            <a:pPr lvl="0" algn="just"/>
            <a:r>
              <a:rPr lang="ru-RU" dirty="0"/>
              <a:t>Сохранился особый суд для крестьян (волостной) и духовенства (</a:t>
            </a:r>
            <a:r>
              <a:rPr lang="ru-RU" dirty="0" smtClean="0"/>
              <a:t>консистория-учреждение при архиерее по управлению епархией). </a:t>
            </a:r>
            <a:r>
              <a:rPr lang="ru-RU" dirty="0"/>
              <a:t>Оставался и ведомственный суд для военных. Хотя телесные наказания были отменены, они сохранялись для крестьян (по решению волостных судов), а также для каторжных, ссыльных и солдат-штрафников.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 помещиков имел большее значение, чем голос крестьян. </a:t>
            </a:r>
          </a:p>
          <a:p>
            <a:pPr lvl="0" algn="just"/>
            <a:r>
              <a:rPr lang="ru-RU" dirty="0"/>
              <a:t>Не была искоренена волокита.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 smtClean="0"/>
          </a:p>
          <a:p>
            <a:pPr marL="137160" indent="0" algn="just">
              <a:buNone/>
            </a:pPr>
            <a:r>
              <a:rPr lang="ru-RU" dirty="0" smtClean="0"/>
              <a:t>Несмотря  </a:t>
            </a:r>
            <a:r>
              <a:rPr lang="ru-RU" dirty="0"/>
              <a:t>на это, Судебная реформа 1864 г. - самый крупный шаг в Российской истории на пути к правовому государству. Ее принципы - особенно введение </a:t>
            </a:r>
            <a:r>
              <a:rPr lang="ru-RU" b="1" dirty="0"/>
              <a:t>присяжных и адвокатуры</a:t>
            </a:r>
            <a:r>
              <a:rPr lang="ru-RU" dirty="0"/>
              <a:t> - даже при всех ограничениях со стороны власти содействовали развитию в стране цивилизованных норм, законности и правосудия.</a:t>
            </a:r>
          </a:p>
          <a:p>
            <a:pPr marL="13716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/>
                <a:latin typeface="+mn-lt"/>
              </a:rPr>
              <a:t>Профессия – помощник судьи </a:t>
            </a:r>
            <a:endParaRPr lang="ru-RU" sz="4000" i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Den_juri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7143800" cy="4000528"/>
          </a:xfrm>
        </p:spPr>
      </p:pic>
    </p:spTree>
    <p:extLst>
      <p:ext uri="{BB962C8B-B14F-4D97-AF65-F5344CB8AC3E}">
        <p14:creationId xmlns:p14="http://schemas.microsoft.com/office/powerpoint/2010/main" val="25972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285728"/>
            <a:ext cx="8410575" cy="628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6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300" i="1" dirty="0" smtClean="0">
                <a:solidFill>
                  <a:schemeClr val="tx1"/>
                </a:solidFill>
                <a:effectLst/>
                <a:latin typeface="+mn-lt"/>
              </a:rPr>
              <a:t>Несколько </a:t>
            </a:r>
            <a:r>
              <a:rPr lang="ru-RU" sz="3300" i="1" dirty="0">
                <a:solidFill>
                  <a:schemeClr val="tx1"/>
                </a:solidFill>
                <a:effectLst/>
                <a:latin typeface="+mn-lt"/>
              </a:rPr>
              <a:t>слов об истории </a:t>
            </a:r>
            <a:r>
              <a:rPr lang="ru-RU" sz="3300" i="1" dirty="0" smtClean="0">
                <a:solidFill>
                  <a:schemeClr val="tx1"/>
                </a:solidFill>
                <a:effectLst/>
                <a:latin typeface="+mn-lt"/>
              </a:rPr>
              <a:t>создания института помощника </a:t>
            </a:r>
            <a:r>
              <a:rPr lang="ru-RU" sz="3300" i="1" dirty="0">
                <a:solidFill>
                  <a:schemeClr val="tx1"/>
                </a:solidFill>
                <a:effectLst/>
                <a:latin typeface="+mn-lt"/>
              </a:rPr>
              <a:t>судьи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noFill/>
          <a:ln>
            <a:gradFill>
              <a:gsLst>
                <a:gs pos="0">
                  <a:schemeClr val="bg2">
                    <a:lumMod val="75000"/>
                    <a:alpha val="6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4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	</a:t>
            </a:r>
            <a:r>
              <a:rPr lang="ru-RU" sz="2900" dirty="0"/>
              <a:t>История развития института помощников судей не столь продолжительна. Она начинается с 2000 г., когда был </a:t>
            </a:r>
            <a:r>
              <a:rPr lang="ru-RU" sz="2900" dirty="0" smtClean="0"/>
              <a:t>принят Указ Президента </a:t>
            </a:r>
            <a:r>
              <a:rPr lang="ru-RU" sz="2900" dirty="0"/>
              <a:t>от 21 февраля 2000 г. N 428 "Об увеличении штатной численности судей и работников аппаратов арбитражных судов в Российской Федерации". </a:t>
            </a:r>
            <a:r>
              <a:rPr lang="ru-RU" sz="2900" dirty="0" smtClean="0"/>
              <a:t>Этот Указ  лишь </a:t>
            </a:r>
            <a:r>
              <a:rPr lang="ru-RU" sz="2900" dirty="0"/>
              <a:t>предусмотрел увеличение штатной численности аппаратов судов - на 1 000 человек в 2001 г. и еще на 1 000 человек в 2002 г. При этом </a:t>
            </a:r>
            <a:r>
              <a:rPr lang="ru-RU" sz="2900" dirty="0" smtClean="0"/>
              <a:t>из Указа следует</a:t>
            </a:r>
            <a:r>
              <a:rPr lang="ru-RU" sz="2900" dirty="0"/>
              <a:t>, что аппараты судов увеличиваются именно в части помощников судей.</a:t>
            </a:r>
          </a:p>
          <a:p>
            <a:pPr marL="137160" indent="0" algn="just">
              <a:buNone/>
            </a:pPr>
            <a:r>
              <a:rPr lang="ru-RU" sz="2900" dirty="0" smtClean="0"/>
              <a:t>	В </a:t>
            </a:r>
            <a:r>
              <a:rPr lang="ru-RU" sz="2900" dirty="0"/>
              <a:t>2001 году указом Президента РФ и Федеральным законом от 28.05.2001 N 61-ФЗ "Об увеличении штатной численности судей и работников аппаратов арбитражных судов в Российской Федерации" в структуре арбитражного суда официально была закреплена должность помощника судьи. В 2002 году статус помощника судьи был закреплен и Арбитражным процессуальным кодексом РФ.  </a:t>
            </a:r>
          </a:p>
          <a:p>
            <a:pPr marL="137160" indent="0" algn="just">
              <a:buNone/>
            </a:pPr>
            <a:r>
              <a:rPr lang="ru-RU" sz="2900" dirty="0" smtClean="0"/>
              <a:t>	В </a:t>
            </a:r>
            <a:r>
              <a:rPr lang="ru-RU" sz="2900" dirty="0"/>
              <a:t>том же году был принят приказ председателя Высшего Арбитражного Суда Российской Федерации от 4 декабря 2002 г. N 61, которым утверждено Положение о помощнике судьи арбитражного суда. </a:t>
            </a:r>
          </a:p>
          <a:p>
            <a:pPr marL="137160" indent="0" algn="just">
              <a:buNone/>
            </a:pPr>
            <a:r>
              <a:rPr lang="ru-RU" sz="2900" dirty="0" smtClean="0"/>
              <a:t>	В </a:t>
            </a:r>
            <a:r>
              <a:rPr lang="ru-RU" sz="2900" dirty="0"/>
              <a:t>последующем указание на право помощников судей составлять проекты судебных актов появилось и в законе: соответствующие поправки </a:t>
            </a:r>
            <a:r>
              <a:rPr lang="ru-RU" sz="2900" dirty="0" smtClean="0"/>
              <a:t>в ч.1 ст.58 АПК </a:t>
            </a:r>
            <a:r>
              <a:rPr lang="ru-RU" sz="2900" dirty="0"/>
              <a:t>РФ были внесены </a:t>
            </a:r>
            <a:r>
              <a:rPr lang="ru-RU" sz="2900" dirty="0" smtClean="0"/>
              <a:t>Федеральным законом от </a:t>
            </a:r>
            <a:r>
              <a:rPr lang="ru-RU" sz="2900" dirty="0"/>
              <a:t>29 июля 2018 г. N 265-ФЗ "О внесении изменений в отдельные законодательные акты Российской Федерации".</a:t>
            </a:r>
          </a:p>
          <a:p>
            <a:pPr marL="137160" indent="0" algn="just">
              <a:buNone/>
            </a:pPr>
            <a:r>
              <a:rPr lang="ru-RU" sz="2900" dirty="0" smtClean="0"/>
              <a:t>	Принятие Указа Президента </a:t>
            </a:r>
            <a:r>
              <a:rPr lang="ru-RU" sz="2900" dirty="0"/>
              <a:t>от 21 февраля 2000 г. N 428 "Об увеличении штатной численности судей и работников аппаратов арбитражных судов в Российской Федерации", это шаг, который был направлен на создание дополнительного механизма поддержки судей в их профессиональной деятельности. </a:t>
            </a:r>
          </a:p>
          <a:p>
            <a:pPr marL="137160" indent="0" algn="just">
              <a:buNone/>
            </a:pPr>
            <a:r>
              <a:rPr lang="ru-RU" sz="2900" dirty="0" smtClean="0"/>
              <a:t>	Среди </a:t>
            </a:r>
            <a:r>
              <a:rPr lang="ru-RU" sz="2900" dirty="0"/>
              <a:t>основных преимуществ института помощников судей можно выделить следующие: оптимизация рабочего времени судей, повышение качества подготовки судебных решений, уменьшение риска ошибок в решениях и определениях. </a:t>
            </a:r>
          </a:p>
          <a:p>
            <a:pPr marL="137160" indent="0" algn="just">
              <a:buNone/>
            </a:pPr>
            <a:r>
              <a:rPr lang="ru-RU" sz="2900" dirty="0" smtClean="0"/>
              <a:t>	Введение </a:t>
            </a:r>
            <a:r>
              <a:rPr lang="ru-RU" sz="2900" dirty="0"/>
              <a:t>института помощников судей в судебную систему Российской Федерации стало значимым шагом в направлении оптимизации работы судей и повышения качества судебного разбирательства. Этот институт был создан с целью обеспечения судей необходимой  поддержкой в условиях растущего объема судебных дел и сложности правовых вопросов. </a:t>
            </a:r>
          </a:p>
        </p:txBody>
      </p:sp>
    </p:spTree>
    <p:extLst>
      <p:ext uri="{BB962C8B-B14F-4D97-AF65-F5344CB8AC3E}">
        <p14:creationId xmlns:p14="http://schemas.microsoft.com/office/powerpoint/2010/main" val="38552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  <a:t>Профессиональный выбор профессии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	Мой </a:t>
            </a:r>
            <a:r>
              <a:rPr lang="ru-RU" dirty="0"/>
              <a:t>профессиональный путь начался с 2014 года, </a:t>
            </a:r>
            <a:r>
              <a:rPr lang="ru-RU" dirty="0" smtClean="0"/>
              <a:t> когда  </a:t>
            </a:r>
            <a:r>
              <a:rPr lang="ru-RU" dirty="0"/>
              <a:t>я поступила на федеральную государственную гражданскую службу и замещала должность секретаря судебного заседания в Киселевском городском суде Кемеровской области, совмещающая работу с обучением в Кемеровском государственном университете на заочной форме обучения.</a:t>
            </a:r>
          </a:p>
          <a:p>
            <a:pPr marL="13716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2016 году, окончив высшее юридическое образование, получив диплом по специальности «юриспруденция», я продолжала замещать должность   секретаря судебного заседания в Киселевском городском суде Кемеровской </a:t>
            </a:r>
            <a:r>
              <a:rPr lang="ru-RU" dirty="0" smtClean="0"/>
              <a:t>области, поскольку   интерес к профессии не был утерян. </a:t>
            </a:r>
            <a:r>
              <a:rPr lang="ru-RU" dirty="0"/>
              <a:t>В 2019 я поступила на федеральную государственную гражданскую службу и замещала должность секретаря судебного заседания в Ленинском районном суде г. Кемерово. </a:t>
            </a:r>
          </a:p>
          <a:p>
            <a:pPr marL="137160" indent="0" algn="just">
              <a:buNone/>
            </a:pPr>
            <a:r>
              <a:rPr lang="ru-RU" dirty="0" smtClean="0"/>
              <a:t>	Чаще </a:t>
            </a:r>
            <a:r>
              <a:rPr lang="ru-RU" dirty="0"/>
              <a:t>всего, секретари судебного заседания, работая в судах, получив высшее юридическое образование, претендуют на должность помощника судьи.   </a:t>
            </a:r>
            <a:r>
              <a:rPr lang="ru-RU" dirty="0" smtClean="0"/>
              <a:t>Так</a:t>
            </a:r>
            <a:r>
              <a:rPr lang="ru-RU" dirty="0"/>
              <a:t>, произошло и в моем случае, получив   опыт работы в должности секретаря судебного заседания, решила не останавливаться на достигнутом и продолжила повышать свой профессиональный уровень в должности помощника судьи,   с 01 сентября 2021 года я была назначена  на должность федеральной государственной гражданской службы помощника </a:t>
            </a:r>
            <a:r>
              <a:rPr lang="ru-RU" dirty="0" smtClean="0"/>
              <a:t>судьи, </a:t>
            </a:r>
            <a:r>
              <a:rPr lang="ru-RU" dirty="0"/>
              <a:t>в которой я продолжаю работать  по настоящее время. Общий стаж государственной гражданской службы составляет 10 лет.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00808"/>
            <a:ext cx="4714908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effectLst/>
                <a:latin typeface="+mn-lt"/>
              </a:rPr>
              <a:t>В чем же заключаются должностные </a:t>
            </a:r>
            <a:r>
              <a:rPr lang="ru-RU" sz="3600" i="1" dirty="0">
                <a:solidFill>
                  <a:schemeClr val="tx1"/>
                </a:solidFill>
                <a:effectLst/>
                <a:latin typeface="+mn-lt"/>
              </a:rPr>
              <a:t>обязанности помощника </a:t>
            </a:r>
            <a:r>
              <a:rPr lang="ru-RU" sz="3600" i="1" dirty="0" smtClean="0">
                <a:solidFill>
                  <a:schemeClr val="tx1"/>
                </a:solidFill>
                <a:effectLst/>
                <a:latin typeface="+mn-lt"/>
              </a:rPr>
              <a:t>судьи?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	</a:t>
            </a:r>
          </a:p>
          <a:p>
            <a:pPr marL="137160" indent="0" algn="just">
              <a:buNone/>
            </a:pPr>
            <a:endParaRPr lang="ru-RU" dirty="0" smtClean="0"/>
          </a:p>
          <a:p>
            <a:pPr marL="137160" indent="0" algn="just">
              <a:buNone/>
            </a:pPr>
            <a:endParaRPr lang="ru-RU" dirty="0" smtClean="0"/>
          </a:p>
          <a:p>
            <a:pPr marL="137160" indent="0" algn="just">
              <a:buNone/>
            </a:pPr>
            <a:endParaRPr lang="ru-RU" dirty="0" smtClean="0"/>
          </a:p>
          <a:p>
            <a:pPr marL="137160" indent="0" algn="just">
              <a:buNone/>
            </a:pPr>
            <a:endParaRPr lang="ru-RU" dirty="0" smtClean="0"/>
          </a:p>
          <a:p>
            <a:pPr marL="137160" indent="0" algn="just">
              <a:buNone/>
            </a:pPr>
            <a:endParaRPr lang="ru-RU" b="1" dirty="0" smtClean="0"/>
          </a:p>
          <a:p>
            <a:pPr marL="137160" indent="0" algn="just">
              <a:buNone/>
            </a:pPr>
            <a:r>
              <a:rPr lang="ru-RU" b="1" dirty="0" smtClean="0"/>
              <a:t>	</a:t>
            </a:r>
          </a:p>
          <a:p>
            <a:pPr marL="137160" indent="0" algn="just">
              <a:buNone/>
            </a:pPr>
            <a:r>
              <a:rPr lang="ru-RU" b="1" dirty="0"/>
              <a:t>	</a:t>
            </a:r>
            <a:r>
              <a:rPr lang="ru-RU" dirty="0" smtClean="0"/>
              <a:t>Приоритетными </a:t>
            </a:r>
            <a:r>
              <a:rPr lang="ru-RU" dirty="0"/>
              <a:t>направлениями деятельности помощника судьи является организационно–правовое, информационное, документационное и иное обеспечение деятельности судьи, а также обеспечение его процессуальной деятельности.</a:t>
            </a:r>
          </a:p>
          <a:p>
            <a:pPr marL="13716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Помощник </a:t>
            </a:r>
            <a:r>
              <a:rPr lang="ru-RU" dirty="0"/>
              <a:t>судьи должен выполнять обязанности, предусмотренные статьями 15 и 18 </a:t>
            </a:r>
            <a:r>
              <a:rPr lang="ru-RU" dirty="0" smtClean="0"/>
              <a:t>Федерального закона </a:t>
            </a:r>
            <a:r>
              <a:rPr lang="ru-RU" dirty="0"/>
              <a:t>от 27.07.2004 N 79-ФЗ </a:t>
            </a:r>
            <a:r>
              <a:rPr lang="ru-RU" dirty="0" smtClean="0"/>
              <a:t> "</a:t>
            </a:r>
            <a:r>
              <a:rPr lang="ru-RU" dirty="0"/>
              <a:t>О государственной гражданской службе Российской Федерации".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6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Предпосылки  судебной реформы 1864 года</a:t>
            </a:r>
            <a:endParaRPr lang="ru-RU" sz="2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8674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dirty="0" smtClean="0"/>
              <a:t>		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 этом году исполняется 160 лет со дня подписания Александром II Уставов гражданского и уголовного судопроизводства, а также Устава о наказаниях, налагаемых мировыми судьями. Данные Указы явились основой судебной реформы в Российской империи.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В первой половине 19 века в обществе назрела необходимость кардинальных преобразований, в том числе и в области судопроизводства.</a:t>
            </a:r>
            <a:r>
              <a:rPr lang="ru-RU" sz="5200" dirty="0"/>
              <a:t> В октябре 1861 г. Александр II утвердил Указ "Основные положения преобразования судебной части в России", целью которого была подготовка к будущей судебной реформе</a:t>
            </a:r>
            <a:r>
              <a:rPr lang="ru-RU" sz="5200" dirty="0" smtClean="0"/>
              <a:t>.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Зачем понадобилась судебная реформа? </a:t>
            </a:r>
            <a:r>
              <a:rPr lang="ru-RU" sz="5200" dirty="0"/>
              <a:t>Логика Судебной реформы 1864 г. была обусловлена необходимостью переустройства всей системы государственного управления, что связывалось не только с отменой крепостного права, но и переходом к буржуазной модели государства. 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Дореформенная Россия, как во всех остальных аспектах, так и в отношении суда, была сословным государством с большим количеством рабов, которые не имели прав. К тому же, судебное производство фактически не было отделено от администрации. Не было соревновательного процесса. Не было гласного судопроизводства. Всё делалось в бюрократической канцелярской тайне. Из-за этого суд был крайне медленным, крайне несправедливым, жестоким, потому что наказания были жестокими, и фактически формировал ощущение того, что есть те, кто могут судить, и есть те, кого могут судить. И те, кого могут судить, сами судить не могут. Это было непрозрачное судопроизводство, связанное с огромным количеством взяток. А суд ведь, не только уголовный, но и гражданский, был нужен очень многим людям.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При том, что формально всё было очень упорядочено, царил полный правовой хаос. Главные пороки старой системы заключались в раздроблении судебных мест по сословиям и по роду дел, в сословной их организации, во множестве инстанций, в полном подчинении суда администрации, в сохранении старого следственного инквизиционного процесса по уголовным делам, который часто шёл без обвиняемого, причём следственные действия производились полицией канцелярским порядком, и уездный суд (первая инстанция) решал их, исходя из этих следствий, по докладам своей канцелярии в закрытых заседаниях. При этом подсудимому не всегда сообщали даже обстоятельства, на основе которых было выставлено против него обвинение. Приговор постановлялся без прений сторон, без адвокатов, на основании системы «формальных доказательств», а не по внутреннему убеждению судей.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Судьи были без юридического образования, а часто и без всякого.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Взойдя на престол и увидев на своём столе несколько судебных дел, так и не решённых в течение двадцати лет, Александр II решил, что необходимо создать новое судопроизводство. Однако главным стимулом для этого нового судопроизводства стало освобождение крестьян. Превращение всего русского общества в общество свободных граждан требовало свободного суда.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		А задачей Александра II было превратить общество, проигравшее Крымскую войну из-за того, что оно было тяжко больным, в общество, которое станет здоровым, будет строить новую жизнь и побеждать.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129614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i="1" dirty="0">
                <a:solidFill>
                  <a:schemeClr val="tx1"/>
                </a:solidFill>
                <a:effectLst/>
                <a:latin typeface="+mn-lt"/>
              </a:rPr>
              <a:t>Поскольку, я назначена  на должность федеральной государственной гражданской службы помощника судьи на срок полномочий судьи, которая рассматривает дела в гражданском и административном судопроизводстве,   в мои 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+mn-lt"/>
              </a:rPr>
              <a:t>полномочия входит следующее:</a:t>
            </a:r>
            <a:r>
              <a:rPr lang="ru-RU" sz="1800" i="1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800" i="1" dirty="0">
                <a:solidFill>
                  <a:schemeClr val="tx1"/>
                </a:solidFill>
                <a:effectLst/>
                <a:latin typeface="+mn-lt"/>
              </a:rPr>
            </a:br>
            <a:endParaRPr lang="ru-RU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600" dirty="0"/>
              <a:t>по поручению судьи изучаю поступившее на рассмотрение   исковое заявление, административное исковое заявление и приложенные  к нему документы с целью проверки соответствия представленных документов требованиям законодательства, их достоверности и полноты (судьей может быть составлен перечень вопросов, которые должен выяснить помощник судьи при изучении  поступивших  материалов); а также, апелляционные (частные)  жалобы (представления),</a:t>
            </a:r>
          </a:p>
          <a:p>
            <a:pPr algn="just"/>
            <a:r>
              <a:rPr lang="ru-RU" sz="3600" dirty="0"/>
              <a:t>оказываю помощь судье в подготовке и организации судебного процесса,                </a:t>
            </a:r>
            <a:r>
              <a:rPr lang="ru-RU" sz="3600" dirty="0" smtClean="0"/>
              <a:t> в  </a:t>
            </a:r>
            <a:r>
              <a:rPr lang="ru-RU" sz="3600" dirty="0"/>
              <a:t>подготовке  проектов  судебных  актов; по поручению судьи выполняю все необходимые действия для подготовки дела к судебному разбирательству, а также по поручению судьи принимаю участие  в  разрешении  вопросов,  связанных  с  назначением  дела  к  рассмотрению</a:t>
            </a:r>
            <a:r>
              <a:rPr lang="ru-RU" sz="3600" dirty="0" smtClean="0"/>
              <a:t>;</a:t>
            </a:r>
            <a:endParaRPr lang="ru-RU" sz="3600" dirty="0"/>
          </a:p>
          <a:p>
            <a:pPr algn="just"/>
            <a:r>
              <a:rPr lang="ru-RU" sz="3600" dirty="0"/>
              <a:t>по поручению председательствующего судьи веду протокол судебного заседания, проверяю явку в суд лиц, которые должны участвовать в судебном заседании;</a:t>
            </a:r>
          </a:p>
          <a:p>
            <a:pPr algn="just"/>
            <a:r>
              <a:rPr lang="ru-RU" sz="3600" dirty="0" smtClean="0"/>
              <a:t>осуществляю </a:t>
            </a:r>
            <a:r>
              <a:rPr lang="ru-RU" sz="3600" dirty="0"/>
              <a:t>контроль за сроками устранения обстоятельств, препятствующих рассмотрению гражданского дела, административного дела и послуживших основанием для оставления заявления без движения, приостановления производства  по  делу,  своевременно  докладывая  об  этом  судье; </a:t>
            </a:r>
          </a:p>
          <a:p>
            <a:pPr algn="just"/>
            <a:r>
              <a:rPr lang="ru-RU" sz="3600" dirty="0" smtClean="0"/>
              <a:t>контролирую </a:t>
            </a:r>
            <a:r>
              <a:rPr lang="ru-RU" sz="3600" dirty="0"/>
              <a:t>получение адресатами почтовых отправлений с судебными актами (судебными повестками), докладываю об этом  судье, </a:t>
            </a:r>
            <a:endParaRPr lang="ru-RU" sz="3600" dirty="0" smtClean="0"/>
          </a:p>
          <a:p>
            <a:pPr algn="just"/>
            <a:r>
              <a:rPr lang="ru-RU" sz="3600" dirty="0" smtClean="0"/>
              <a:t>по </a:t>
            </a:r>
            <a:r>
              <a:rPr lang="ru-RU" sz="3600" dirty="0"/>
              <a:t>поручению судьи готовлю   проекты запросов в соответствующие </a:t>
            </a:r>
            <a:r>
              <a:rPr lang="ru-RU" sz="3600" dirty="0" smtClean="0"/>
              <a:t>органы.</a:t>
            </a:r>
            <a:endParaRPr lang="ru-RU" sz="3600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+mn-lt"/>
              </a:rPr>
              <a:t/>
            </a:r>
            <a:br>
              <a:rPr lang="ru-RU" sz="3600" dirty="0" smtClean="0">
                <a:effectLst/>
                <a:latin typeface="+mn-lt"/>
              </a:rPr>
            </a:br>
            <a:r>
              <a:rPr lang="ru-RU" sz="3600" dirty="0" smtClean="0">
                <a:effectLst/>
                <a:latin typeface="+mn-lt"/>
              </a:rPr>
              <a:t/>
            </a:r>
            <a:br>
              <a:rPr lang="ru-RU" sz="3600" dirty="0" smtClean="0">
                <a:effectLst/>
                <a:latin typeface="+mn-lt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Плюсы и минусы избранной профессии</a:t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Что же можно отнести к плюсам?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effectLst/>
                <a:latin typeface="+mn-lt"/>
              </a:rPr>
              <a:t/>
            </a:r>
            <a:br>
              <a:rPr lang="ru-RU" sz="3600" dirty="0" smtClean="0">
                <a:effectLst/>
                <a:latin typeface="+mn-lt"/>
              </a:rPr>
            </a:br>
            <a:endParaRPr lang="ru-RU" sz="360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14974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408"/>
              </a:spcBef>
            </a:pPr>
            <a:r>
              <a:rPr lang="ru-RU" sz="3100" dirty="0" smtClean="0"/>
              <a:t>Работа помощника позволяет получить уникальный опыт и расширить свои профессиональные навыки в сфере правосудия. Помощнику судьи предоставляется возможность наблюдать за работой судьи, познакомиться с разными юридическими вопросами. Стоит отметить, что помощники судей - это основа для конкурсного отбора на должности судей. Если помощник судьи добросовестно осуществляет свои полномочия, при этом обладает необходимыми правовыми знаниями и нравственными ценностями, то он является наиболее подготовленным кандидатом в судьи, осознающим, какой объем работы ему предстоит выполнять.</a:t>
            </a:r>
          </a:p>
          <a:p>
            <a:pPr algn="just">
              <a:spcBef>
                <a:spcPts val="408"/>
              </a:spcBef>
              <a:buNone/>
            </a:pPr>
            <a:endParaRPr lang="ru-RU" sz="3100" dirty="0" smtClean="0"/>
          </a:p>
          <a:p>
            <a:pPr algn="just">
              <a:spcBef>
                <a:spcPts val="408"/>
              </a:spcBef>
            </a:pPr>
            <a:r>
              <a:rPr lang="ru-RU" sz="3100" dirty="0" smtClean="0"/>
              <a:t>Знание законодательства, что также является плюсом профессии. Работа помощника требует хорошего знания законодательства и умения применять его на практике.</a:t>
            </a:r>
          </a:p>
          <a:p>
            <a:pPr algn="just">
              <a:spcBef>
                <a:spcPts val="408"/>
              </a:spcBef>
              <a:buNone/>
            </a:pPr>
            <a:endParaRPr lang="ru-RU" sz="3100" dirty="0" smtClean="0"/>
          </a:p>
          <a:p>
            <a:pPr algn="just">
              <a:spcBef>
                <a:spcPts val="408"/>
              </a:spcBef>
            </a:pPr>
            <a:r>
              <a:rPr lang="ru-RU" sz="3100" dirty="0" smtClean="0"/>
              <a:t>Большой плюс в этой профессии, несомненно, заключается и в том, что, работая в суде, помощник знакомится с совершенно разными людьми и всевозможными жизненными ситуациями. Это позволяет расширить кругозор и получить опыт с разными сторонами правовых споров. </a:t>
            </a:r>
          </a:p>
          <a:p>
            <a:pPr algn="just"/>
            <a:endParaRPr lang="ru-RU" sz="5600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408"/>
              </a:spcBef>
            </a:pPr>
            <a:r>
              <a:rPr lang="ru-RU" sz="1900" dirty="0" smtClean="0"/>
              <a:t>Работа в команде, которая позволяет обмениваться опытом и получить поддержку от коллег, также, полагаю отнести к плюсам профессии. </a:t>
            </a:r>
          </a:p>
          <a:p>
            <a:pPr algn="just">
              <a:lnSpc>
                <a:spcPct val="80000"/>
              </a:lnSpc>
              <a:spcBef>
                <a:spcPts val="408"/>
              </a:spcBef>
              <a:buNone/>
            </a:pPr>
            <a:endParaRPr lang="ru-RU" sz="1900" dirty="0" smtClean="0"/>
          </a:p>
          <a:p>
            <a:pPr algn="just">
              <a:lnSpc>
                <a:spcPct val="80000"/>
              </a:lnSpc>
              <a:spcBef>
                <a:spcPts val="408"/>
              </a:spcBef>
            </a:pPr>
            <a:r>
              <a:rPr lang="ru-RU" sz="1900" dirty="0" smtClean="0"/>
              <a:t>Сама  по себе работа помощника судьи очень интересна, ведь готовя проект судебного акта тебе приходится: изучать судебную практику; разъяснения вышестоящих судов; изменения, вносимые в действующее законодательство, регулирующее спорные правоотношения; сопоставлять, изученную практику с конкретной, имеющейся у тебя спорной ситуацией, требующей разрешения, что способствует развитию логического мышления, саморазвитию, позволяет узнать много нового. </a:t>
            </a:r>
          </a:p>
          <a:p>
            <a:pPr algn="just">
              <a:spcBef>
                <a:spcPts val="408"/>
              </a:spcBef>
              <a:buNone/>
            </a:pPr>
            <a:endParaRPr lang="ru-RU" sz="1700" dirty="0" smtClean="0"/>
          </a:p>
          <a:p>
            <a:pPr algn="just">
              <a:spcBef>
                <a:spcPts val="408"/>
              </a:spcBef>
              <a:buNone/>
            </a:pPr>
            <a:r>
              <a:rPr lang="ru-RU" sz="1700" dirty="0" smtClean="0"/>
              <a:t>	</a:t>
            </a:r>
            <a:r>
              <a:rPr lang="ru-RU" sz="2000" b="1" i="1" dirty="0" smtClean="0"/>
              <a:t>Таким образом, наша профессия по сути своей связана с постоянным развитием в различных сферах: интеллектуальной, духовной, личностной, что также является плюсом.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effectLst/>
                <a:latin typeface="+mn-lt"/>
              </a:rPr>
              <a:t>Как  в любой другой профессии, бесспорно, есть свои минусы</a:t>
            </a:r>
            <a:br>
              <a:rPr lang="ru-RU" sz="28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  <a:latin typeface="+mn-lt"/>
              </a:rPr>
              <a:t>Какие они?</a:t>
            </a:r>
            <a:endParaRPr lang="ru-RU" sz="2800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948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600" dirty="0" smtClean="0"/>
              <a:t>Минусы в этой профессии, как в любой другой, бесспорно, есть. Пожалуй, основной недостаток - это большой объем рассматриваемых дел. Временами на плечи судей и, соответственно, их помощников ложится колоссальная нагрузка. Учитывая большой объем работы, помощнику судьи важно правильно распределить рабочее время, в первую очередь выполнить срочные дела.</a:t>
            </a:r>
          </a:p>
          <a:p>
            <a:pPr algn="just">
              <a:buNone/>
            </a:pPr>
            <a:endParaRPr lang="ru-RU" sz="3600" dirty="0" smtClean="0"/>
          </a:p>
          <a:p>
            <a:pPr algn="just">
              <a:spcBef>
                <a:spcPts val="408"/>
              </a:spcBef>
            </a:pPr>
            <a:r>
              <a:rPr lang="ru-RU" sz="3600" dirty="0" smtClean="0"/>
              <a:t>И другой недостаток - это эмоциональная нагрузка. Работа в суде может быть эмоционально напряжённой из-за негативных эмоций посетителей суда и участников процесса. В судебном споре всегда есть проигравшая сторона, если, конечно, мы не говорим о мировых соглашениях, и далеко не в каждом случае проигравший в споре спокойно и сдержанно относится к своему правовому поражению. В данном случае, помощник судьи должен уметь сохранять эмоциональную стабильность  и проявлять профессионализм в соответствии с общими принципами служебного поведения государственных служащих, утверждённых  Указом Президента РФ от 12.08.2002 N 885 (ред. от 25.08.2021) "Об утверждении общих принципов служебного поведения государственных служащих", в которых, в том числе, говорится, что необходимо соблюдать нормы служебной, профессиональной этики и правила делового поведения; проявлять корректность и внимательность в обращении с гражданами и должностными лицами.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+mn-lt"/>
              </a:rPr>
              <a:t>Визитная карточка 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+mn-lt"/>
              </a:rPr>
              <a:t>Ленинского районного суда г. Кемерово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68667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357166"/>
            <a:ext cx="8001056" cy="6072230"/>
          </a:xfr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dirty="0" smtClean="0"/>
              <a:t>		Визитной карточкой Ленинского районного суда г. Кемерово является то, что Ленинский район города Кемерово самый молодой, так называемый «спальный» район города. Поэтому и суд в Ленинском районе самый молодой в городе. Ленинский районный суд города Кемерово образован           5 сентября 1978 года на основании решения Кемеровского областного Совета народных депутатов  Исполнительного комитета от  05.09.1978  года  №  408, 5 сентября 2024 года Ленинскому районному суду исполнилось 46 лет.</a:t>
            </a:r>
          </a:p>
          <a:p>
            <a:pPr algn="just">
              <a:buNone/>
            </a:pPr>
            <a:r>
              <a:rPr lang="ru-RU" dirty="0" smtClean="0"/>
              <a:t>		Несмотря на то, что суд один из молодых, тем не менее, он занимает значительное место в судебной системе региона. Район развивается быстро, динамично и коллектив суда развивается с такой же высокой скоростью, достигая больших результатов.</a:t>
            </a:r>
          </a:p>
          <a:p>
            <a:pPr algn="just">
              <a:buNone/>
            </a:pPr>
            <a:r>
              <a:rPr lang="ru-RU" dirty="0" smtClean="0"/>
              <a:t>		Многие замечательные люди работали в Ленинском районном суде г. Кемерово, продолжают работать и сейчас. Пришла новая смена. Помолодел и состав судейского корпуса, так в течение двух лет на должность судей назначено 6 молодых судей. Состав сотрудников аппарата суда также молод и энергичен.</a:t>
            </a:r>
          </a:p>
          <a:p>
            <a:pPr algn="just">
              <a:buNone/>
            </a:pPr>
            <a:r>
              <a:rPr lang="ru-RU" dirty="0" smtClean="0"/>
              <a:t>		Кроме того, 22 ноября 2023 года состоялось официальное мероприятие, приуроченное к 45-летию со дня образования Ленинского районного суда г. Кемерово. В праздничной обстановке прошло открытие обновленного здания суда  после капитального ремонта.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3143272" cy="3500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5186370" cy="602473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3400" dirty="0" smtClean="0"/>
          </a:p>
          <a:p>
            <a:pPr algn="ctr">
              <a:buNone/>
            </a:pPr>
            <a:r>
              <a:rPr lang="ru-RU" sz="5100" b="1" i="1" dirty="0" smtClean="0"/>
              <a:t> </a:t>
            </a:r>
            <a:r>
              <a:rPr lang="ru-RU" sz="7200" b="1" i="1" dirty="0" smtClean="0"/>
              <a:t>Заключение </a:t>
            </a:r>
          </a:p>
          <a:p>
            <a:pPr algn="just">
              <a:buNone/>
            </a:pPr>
            <a:r>
              <a:rPr lang="ru-RU" sz="3400" dirty="0" smtClean="0"/>
              <a:t>	</a:t>
            </a:r>
            <a:r>
              <a:rPr lang="ru-RU" sz="5600" dirty="0" smtClean="0"/>
              <a:t>	Я считаю, что  в рамках профессии помощника судьи невозможно стоять на месте. Профессия   связана с активной интеллектуальной деятельностью. </a:t>
            </a:r>
          </a:p>
          <a:p>
            <a:pPr algn="just">
              <a:buNone/>
            </a:pPr>
            <a:r>
              <a:rPr lang="ru-RU" sz="5600" dirty="0" smtClean="0"/>
              <a:t>		Работая  помощником, ты постоянно развиваешься. Необходимо отслеживать изменения в законе, изменения в судебной практике, необходимо следить за общественно-политической обстановкой в государстве, понимать, какие процессы происходят в обществе. Таким образом,  профессия  по сути своей связана с постоянным интеллектуальным развитием, а также, духовным, личностным развитием. В этой связи, пожалуй, ключевым навыком для помощника судьи является умение правильно применять нормы права, оперативно находить нормы, регулирующие именно эти правоотношения.</a:t>
            </a:r>
          </a:p>
          <a:p>
            <a:pPr algn="just">
              <a:buNone/>
            </a:pPr>
            <a:r>
              <a:rPr lang="ru-RU" sz="5600" dirty="0" smtClean="0"/>
              <a:t>		Помощнику  судьи необходимо быть грамотным, пунктуальным, целеустремленным, вежливым, </a:t>
            </a:r>
            <a:r>
              <a:rPr lang="ru-RU" sz="5600" dirty="0" err="1" smtClean="0"/>
              <a:t>стрессоустойчивым</a:t>
            </a:r>
            <a:r>
              <a:rPr lang="ru-RU" sz="5600" dirty="0" smtClean="0"/>
              <a:t>, добросовестным и ответственным.</a:t>
            </a:r>
          </a:p>
          <a:p>
            <a:pPr algn="just">
              <a:buNone/>
            </a:pPr>
            <a:r>
              <a:rPr lang="ru-RU" sz="5600" dirty="0" smtClean="0"/>
              <a:t> 		В целом могу сказать о работе в судебной системе, работа в судебной системе  — это огромная база для получения профессионального опыта в юриспруденции, возможность реализовать свои теоретические знания на практике. На сегодняшний день можно с уверенностью сказать, что помощник судьи — это его правая рука и незаменимый сотрудник, который всегда поможет справиться с огромным количеством дел.</a:t>
            </a:r>
          </a:p>
          <a:p>
            <a:pPr algn="just">
              <a:buNone/>
            </a:pPr>
            <a:r>
              <a:rPr lang="ru-RU" sz="5600" dirty="0" smtClean="0"/>
              <a:t> 		Несмотря на свои минусы, работа помощника судьи весьма увлекательная и благородная, поскольку направлена на поддержку правосудия и справедливости. </a:t>
            </a:r>
            <a:endParaRPr lang="ru-RU" sz="5600" b="1" dirty="0" smtClean="0"/>
          </a:p>
          <a:p>
            <a:pPr algn="just">
              <a:buNone/>
            </a:pPr>
            <a:r>
              <a:rPr lang="ru-RU" sz="5600" dirty="0" smtClean="0"/>
              <a:t>		Работа помощника судьи очень интересна,  и все это - сложный и вместе с этим интересный мыслительный процесс.</a:t>
            </a:r>
          </a:p>
          <a:p>
            <a:pPr algn="just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800" b="1" i="1" dirty="0" smtClean="0"/>
              <a:t>Минусы  судебной системы Российской империи до 1864 года 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sz="3300" dirty="0" smtClean="0"/>
              <a:t>Сложный и многоступенчатый характер судебных инстанций. Существовала очень запутанная система, по выражению современников, даже судьи не всегда понимали, на каком уровне иерархии они находятся и кому подчиняются.</a:t>
            </a:r>
          </a:p>
          <a:p>
            <a:r>
              <a:rPr lang="ru-RU" sz="3300" dirty="0" smtClean="0"/>
              <a:t>Скорость вынесения приговора. Дело могло очень долго переходить из инстанции в инстанцию, затем возвращаться по решению судьи на пересмотр в предыдущую и так далее. Были случаи, когда дела рассматривались до 20 лет.</a:t>
            </a:r>
          </a:p>
          <a:p>
            <a:r>
              <a:rPr lang="ru-RU" sz="3300" dirty="0" smtClean="0"/>
              <a:t>Отсутствие четко выраженной судебной системы. Губернаторы имели сильное влияние на суды, поэтому по их указу дело могло быть закрыто или возвращено на предыдущую инстанцию.</a:t>
            </a:r>
          </a:p>
          <a:p>
            <a:r>
              <a:rPr lang="ru-RU" sz="3300" dirty="0" smtClean="0"/>
              <a:t>Закрытый характер суда. Судебные процессы были тайные, а многие решения оставались загадкой для общественности.</a:t>
            </a:r>
          </a:p>
          <a:p>
            <a:r>
              <a:rPr lang="ru-RU" sz="3300" dirty="0" smtClean="0"/>
              <a:t>Сословный характер судов. Существовали суды для купцов и горожан, дворян и чиновников, что сказывалось на принятии решения.</a:t>
            </a:r>
          </a:p>
          <a:p>
            <a:r>
              <a:rPr lang="ru-RU" sz="3300" dirty="0" smtClean="0"/>
              <a:t>Письменное рассмотрение дела. Судьи очень часто не видели подсудимых, не слушали показания, а просто на основании бумаг выносили приговор.</a:t>
            </a:r>
          </a:p>
          <a:p>
            <a:r>
              <a:rPr lang="ru-RU" sz="3300" dirty="0" smtClean="0"/>
              <a:t>Низкая зарплата судей, что способствовало развитию коррупции.</a:t>
            </a:r>
          </a:p>
          <a:p>
            <a:r>
              <a:rPr lang="ru-RU" sz="3300" dirty="0" smtClean="0"/>
              <a:t>Таким образом, наличие большого количества проблем в судебной системе заставило Александра 2 заняться подготовкой ее реформирования.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276600"/>
            <a:ext cx="8305800" cy="32766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Судебная реформа была проведена  изданием 20 ноября 1864 г. Судебных уставов, которые состояли из четырех законов:</a:t>
            </a: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Учреждение судебных установлений (закон о судоустройстве),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Устав уголовного судопроизводства,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Устав гражданского судопроизводства </a:t>
            </a:r>
          </a:p>
          <a:p>
            <a:pPr algn="just">
              <a:buFont typeface="Wingdings" pitchFamily="2" charset="2"/>
              <a:buChar char="v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Устав о наказаниях, налагаемых мировыми судьями.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Согласно этим уставам суды стали делиться на местные и общие.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 descr="scale_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28"/>
            <a:ext cx="5486400" cy="28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  <a:t>В императорском Указе Сенату объявлялось:</a:t>
            </a:r>
            <a:endParaRPr lang="ru-RU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ru-RU" dirty="0" smtClean="0"/>
              <a:t>«Рассмотрев  сии проекты, мы находим, что они вполне соответствуют желанию Нашему утвердить в России суд скорый, правый, </a:t>
            </a:r>
            <a:r>
              <a:rPr lang="ru-RU" dirty="0" err="1" smtClean="0"/>
              <a:t>милостливый</a:t>
            </a:r>
            <a:r>
              <a:rPr lang="ru-RU" dirty="0" smtClean="0"/>
              <a:t> и равный для всех поданных Наших, возвысить судебную власть, дать ей надлежащую самостоятельность и вообще утвердить в народе Нашем то уважение к закону, без которого невозможно общественное благосостояние».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«Учреждению судебных установлений», суды были разделены на местные и общие.</a:t>
            </a:r>
            <a:endParaRPr lang="ru-RU" sz="28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61060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73162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Был создан институт присяжных, созывавшихся для суда над обвиняемыми в тяжких уголовных преступлениях</a:t>
            </a:r>
            <a:endParaRPr lang="ru-RU" sz="2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752600"/>
            <a:ext cx="4038600" cy="43735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Рассмотрение уголовных дел происходило  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участием 12 присяжных заседателей.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Присяжные заседатели выносили вердикт: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Виновен;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Виновен, но заслуживает снисхождения;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 виновен.</a:t>
            </a:r>
          </a:p>
          <a:p>
            <a:pPr algn="just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Исходя из вердикта, судья выносил приговор. </a:t>
            </a:r>
          </a:p>
          <a:p>
            <a:pPr>
              <a:buNone/>
            </a:pPr>
            <a:r>
              <a:rPr lang="ru-RU" sz="1600" dirty="0" smtClean="0"/>
              <a:t>	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Присяжные заседатели избирались  губернскими земскими собраниями и городскими думами на основе имущественного ценза, без учета сословной принадлежности. В число заседателей также входили крестьяне.</a:t>
            </a:r>
          </a:p>
          <a:p>
            <a:pPr>
              <a:buNone/>
            </a:pPr>
            <a:endParaRPr lang="ru-RU" sz="15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4038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 процессе судебной реформы 20 ноября 1864 г. были созданы:</a:t>
            </a:r>
            <a:endParaRPr lang="ru-RU" sz="36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632</TotalTime>
  <Words>1949</Words>
  <Application>Microsoft Office PowerPoint</Application>
  <PresentationFormat>Экран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В 2024 году отмечается 160-летие судебной реформы Императора Александра II</vt:lpstr>
      <vt:lpstr>Предпосылки  судебной реформы 1864 года</vt:lpstr>
      <vt:lpstr>Презентация PowerPoint</vt:lpstr>
      <vt:lpstr>Презентация PowerPoint</vt:lpstr>
      <vt:lpstr>В императорском Указе Сенату объявлялось:</vt:lpstr>
      <vt:lpstr>Согласно «Учреждению судебных установлений», суды были разделены на местные и общие.</vt:lpstr>
      <vt:lpstr>Был создан институт присяжных, созывавшихся для суда над обвиняемыми в тяжких уголовных преступлениях</vt:lpstr>
      <vt:lpstr>В  процессе судебной реформы 20 ноября 1864 г. были созданы:</vt:lpstr>
      <vt:lpstr>Презентация PowerPoint</vt:lpstr>
      <vt:lpstr>Итоги судебной реформы 1864 года </vt:lpstr>
      <vt:lpstr>Презентация PowerPoint</vt:lpstr>
      <vt:lpstr>Кроме того, для судов общей юрисдикции (не мировых судов) были следующие принципы:</vt:lpstr>
      <vt:lpstr>В части уголовного судопроизводства были следующие принципы:</vt:lpstr>
      <vt:lpstr>В части гражданского  судопроизводства также были следующие принципы:</vt:lpstr>
      <vt:lpstr>Преимущества и недостатки </vt:lpstr>
      <vt:lpstr>Профессия – помощник судьи </vt:lpstr>
      <vt:lpstr> Несколько слов об истории создания института помощника судьи  </vt:lpstr>
      <vt:lpstr> Профессиональный выбор профессии  </vt:lpstr>
      <vt:lpstr>В чем же заключаются должностные обязанности помощника судьи?</vt:lpstr>
      <vt:lpstr>Поскольку, я назначена  на должность федеральной государственной гражданской службы помощника судьи на срок полномочий судьи, которая рассматривает дела в гражданском и административном судопроизводстве,   в мои полномочия входит следующее: </vt:lpstr>
      <vt:lpstr>  Плюсы и минусы избранной профессии Что же можно отнести к плюсам?  </vt:lpstr>
      <vt:lpstr>Презентация PowerPoint</vt:lpstr>
      <vt:lpstr>Как  в любой другой профессии, бесспорно, есть свои минусы Какие они?</vt:lpstr>
      <vt:lpstr> Визитная карточка  Ленинского районного суда г. Кемерово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2024 года отмечается 160-летие судебной реформы Императора Александра II й реформы Императора Александра II</dc:title>
  <dc:creator>79505</dc:creator>
  <cp:lastModifiedBy>sud-1</cp:lastModifiedBy>
  <cp:revision>60</cp:revision>
  <dcterms:created xsi:type="dcterms:W3CDTF">2024-10-12T04:34:31Z</dcterms:created>
  <dcterms:modified xsi:type="dcterms:W3CDTF">2025-01-16T09:16:28Z</dcterms:modified>
</cp:coreProperties>
</file>